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59" r:id="rId3"/>
    <p:sldId id="258" r:id="rId4"/>
    <p:sldId id="257"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9" d="100"/>
          <a:sy n="109" d="100"/>
        </p:scale>
        <p:origin x="5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0BD32D-D826-402B-8C5D-6956DEE8D6F5}"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D31CAEA6-3A7D-46EB-8678-811B3DBF3B63}">
      <dgm:prSet phldrT="[Text]" custT="1"/>
      <dgm:spPr>
        <a:xfrm>
          <a:off x="30070" y="926759"/>
          <a:ext cx="2145371" cy="1219873"/>
        </a:xfrm>
        <a:prstGeom prst="roundRect">
          <a:avLst/>
        </a:prstGeom>
        <a:solidFill>
          <a:srgbClr val="0C2D83">
            <a:lumMod val="40000"/>
            <a:lumOff val="60000"/>
          </a:srgbClr>
        </a:solidFill>
        <a:ln w="25400" cap="flat" cmpd="sng" algn="ctr">
          <a:solidFill>
            <a:srgbClr val="FFFFFF">
              <a:hueOff val="0"/>
              <a:satOff val="0"/>
              <a:lumOff val="0"/>
              <a:alphaOff val="0"/>
            </a:srgbClr>
          </a:solidFill>
          <a:prstDash val="solid"/>
        </a:ln>
        <a:effectLst/>
      </dgm:spPr>
      <dgm:t>
        <a:bodyPr/>
        <a:lstStyle/>
        <a:p>
          <a:r>
            <a:rPr lang="en-US" sz="1800" dirty="0" smtClean="0">
              <a:solidFill>
                <a:srgbClr val="FFFFFF"/>
              </a:solidFill>
              <a:latin typeface="Arial"/>
              <a:ea typeface="+mn-ea"/>
              <a:cs typeface="+mn-cs"/>
            </a:rPr>
            <a:t>AF Form 332</a:t>
          </a:r>
          <a:endParaRPr lang="en-US" sz="1800" dirty="0">
            <a:solidFill>
              <a:srgbClr val="FFFFFF"/>
            </a:solidFill>
            <a:latin typeface="Arial"/>
            <a:ea typeface="+mn-ea"/>
            <a:cs typeface="+mn-cs"/>
          </a:endParaRPr>
        </a:p>
      </dgm:t>
    </dgm:pt>
    <dgm:pt modelId="{DAB20CBA-E530-4A93-B07B-E445A53DDEDE}" type="parTrans" cxnId="{E7CECAC8-A48E-4125-B948-E7DC8CDD290C}">
      <dgm:prSet/>
      <dgm:spPr/>
      <dgm:t>
        <a:bodyPr/>
        <a:lstStyle/>
        <a:p>
          <a:endParaRPr lang="en-US"/>
        </a:p>
      </dgm:t>
    </dgm:pt>
    <dgm:pt modelId="{7DEC5165-2B2F-47D2-88E8-190EF16BAEC0}" type="sibTrans" cxnId="{E7CECAC8-A48E-4125-B948-E7DC8CDD290C}">
      <dgm:prSet/>
      <dgm:spPr/>
      <dgm:t>
        <a:bodyPr/>
        <a:lstStyle/>
        <a:p>
          <a:endParaRPr lang="en-US"/>
        </a:p>
      </dgm:t>
    </dgm:pt>
    <dgm:pt modelId="{EF4241B6-7BA0-4F70-82D1-47B8C505AD17}">
      <dgm:prSet phldrT="[Text]" custT="1"/>
      <dgm:spPr>
        <a:xfrm>
          <a:off x="2244741" y="939807"/>
          <a:ext cx="2145371" cy="1193800"/>
        </a:xfrm>
        <a:prstGeom prst="roundRect">
          <a:avLst/>
        </a:prstGeom>
        <a:solidFill>
          <a:srgbClr val="0C2D83">
            <a:lumMod val="40000"/>
            <a:lumOff val="60000"/>
          </a:srgbClr>
        </a:solidFill>
        <a:ln w="25400" cap="flat" cmpd="sng" algn="ctr">
          <a:solidFill>
            <a:srgbClr val="FFFFFF">
              <a:hueOff val="0"/>
              <a:satOff val="0"/>
              <a:lumOff val="0"/>
              <a:alphaOff val="0"/>
            </a:srgbClr>
          </a:solidFill>
          <a:prstDash val="solid"/>
        </a:ln>
        <a:effectLst/>
      </dgm:spPr>
      <dgm:t>
        <a:bodyPr/>
        <a:lstStyle/>
        <a:p>
          <a:r>
            <a:rPr lang="en-US" sz="1800" dirty="0" smtClean="0">
              <a:solidFill>
                <a:srgbClr val="FFFFFF"/>
              </a:solidFill>
              <a:latin typeface="Arial"/>
              <a:ea typeface="+mn-ea"/>
              <a:cs typeface="+mn-cs"/>
            </a:rPr>
            <a:t>WRRB</a:t>
          </a:r>
          <a:endParaRPr lang="en-US" sz="1800" dirty="0">
            <a:solidFill>
              <a:srgbClr val="FFFFFF"/>
            </a:solidFill>
            <a:latin typeface="Arial"/>
            <a:ea typeface="+mn-ea"/>
            <a:cs typeface="+mn-cs"/>
          </a:endParaRPr>
        </a:p>
      </dgm:t>
    </dgm:pt>
    <dgm:pt modelId="{1E5E2839-EEDA-4E64-9085-9F1D2012B4BB}" type="parTrans" cxnId="{583E47E9-4126-4B13-9330-ADBE099E0A60}">
      <dgm:prSet/>
      <dgm:spPr/>
      <dgm:t>
        <a:bodyPr/>
        <a:lstStyle/>
        <a:p>
          <a:endParaRPr lang="en-US"/>
        </a:p>
      </dgm:t>
    </dgm:pt>
    <dgm:pt modelId="{54E58B90-300C-4CF0-AF7A-A8F0CEC49656}" type="sibTrans" cxnId="{583E47E9-4126-4B13-9330-ADBE099E0A60}">
      <dgm:prSet/>
      <dgm:spPr/>
      <dgm:t>
        <a:bodyPr/>
        <a:lstStyle/>
        <a:p>
          <a:endParaRPr lang="en-US"/>
        </a:p>
      </dgm:t>
    </dgm:pt>
    <dgm:pt modelId="{FC5434D0-12D8-49D3-A571-BF196F91B53F}">
      <dgm:prSet phldrT="[Text]" custT="1"/>
      <dgm:spPr>
        <a:xfrm>
          <a:off x="4526649" y="939807"/>
          <a:ext cx="2145371" cy="1193800"/>
        </a:xfrm>
        <a:prstGeom prst="roundRect">
          <a:avLst/>
        </a:prstGeom>
        <a:solidFill>
          <a:srgbClr val="0C2D83">
            <a:lumMod val="40000"/>
            <a:lumOff val="60000"/>
          </a:srgbClr>
        </a:solidFill>
        <a:ln w="25400" cap="flat" cmpd="sng" algn="ctr">
          <a:solidFill>
            <a:srgbClr val="FFFFFF">
              <a:hueOff val="0"/>
              <a:satOff val="0"/>
              <a:lumOff val="0"/>
              <a:alphaOff val="0"/>
            </a:srgbClr>
          </a:solidFill>
          <a:prstDash val="solid"/>
        </a:ln>
        <a:effectLst/>
      </dgm:spPr>
      <dgm:t>
        <a:bodyPr/>
        <a:lstStyle/>
        <a:p>
          <a:r>
            <a:rPr lang="en-US" sz="2000" dirty="0" smtClean="0">
              <a:solidFill>
                <a:srgbClr val="FFFFFF"/>
              </a:solidFill>
              <a:latin typeface="Arial"/>
              <a:ea typeface="+mn-ea"/>
              <a:cs typeface="+mn-cs"/>
            </a:rPr>
            <a:t>Project</a:t>
          </a:r>
          <a:endParaRPr lang="en-US" sz="2000" dirty="0">
            <a:solidFill>
              <a:srgbClr val="FFFFFF"/>
            </a:solidFill>
            <a:latin typeface="Arial"/>
            <a:ea typeface="+mn-ea"/>
            <a:cs typeface="+mn-cs"/>
          </a:endParaRPr>
        </a:p>
      </dgm:t>
    </dgm:pt>
    <dgm:pt modelId="{F9578AE9-5E2A-45D5-A570-D9CE774C11C7}" type="parTrans" cxnId="{D4FECD04-6224-4AF6-9E29-29758508DDFD}">
      <dgm:prSet/>
      <dgm:spPr/>
      <dgm:t>
        <a:bodyPr/>
        <a:lstStyle/>
        <a:p>
          <a:endParaRPr lang="en-US"/>
        </a:p>
      </dgm:t>
    </dgm:pt>
    <dgm:pt modelId="{8367CD8D-B65D-4F05-B9B9-FC114F344F39}" type="sibTrans" cxnId="{D4FECD04-6224-4AF6-9E29-29758508DDFD}">
      <dgm:prSet/>
      <dgm:spPr/>
      <dgm:t>
        <a:bodyPr/>
        <a:lstStyle/>
        <a:p>
          <a:endParaRPr lang="en-US"/>
        </a:p>
      </dgm:t>
    </dgm:pt>
    <dgm:pt modelId="{61737DED-814A-457B-88C8-2C3791D14F85}">
      <dgm:prSet phldrT="[Text]"/>
      <dgm:spPr>
        <a:xfrm>
          <a:off x="6739064" y="939795"/>
          <a:ext cx="2145371" cy="1193800"/>
        </a:xfrm>
        <a:prstGeom prst="roundRect">
          <a:avLst/>
        </a:prstGeom>
        <a:solidFill>
          <a:srgbClr val="0C2D83">
            <a:lumMod val="40000"/>
            <a:lumOff val="60000"/>
          </a:srgbClr>
        </a:solidFill>
        <a:ln w="25400" cap="flat" cmpd="sng" algn="ctr">
          <a:solidFill>
            <a:srgbClr val="FFFFFF">
              <a:hueOff val="0"/>
              <a:satOff val="0"/>
              <a:lumOff val="0"/>
              <a:alphaOff val="0"/>
            </a:srgbClr>
          </a:solidFill>
          <a:prstDash val="solid"/>
        </a:ln>
        <a:effectLst/>
      </dgm:spPr>
      <dgm:t>
        <a:bodyPr/>
        <a:lstStyle/>
        <a:p>
          <a:r>
            <a:rPr lang="en-US" dirty="0" smtClean="0">
              <a:solidFill>
                <a:srgbClr val="FFFFFF"/>
              </a:solidFill>
              <a:latin typeface="Arial"/>
              <a:ea typeface="+mn-ea"/>
              <a:cs typeface="+mn-cs"/>
            </a:rPr>
            <a:t>Programming</a:t>
          </a:r>
          <a:endParaRPr lang="en-US" dirty="0">
            <a:solidFill>
              <a:srgbClr val="FFFFFF"/>
            </a:solidFill>
            <a:latin typeface="Arial"/>
            <a:ea typeface="+mn-ea"/>
            <a:cs typeface="+mn-cs"/>
          </a:endParaRPr>
        </a:p>
      </dgm:t>
    </dgm:pt>
    <dgm:pt modelId="{7FCEAE08-2B56-4B93-8849-CE3541720503}" type="parTrans" cxnId="{66FBB2E0-9B0A-45C7-A165-99C63BFF3363}">
      <dgm:prSet/>
      <dgm:spPr/>
      <dgm:t>
        <a:bodyPr/>
        <a:lstStyle/>
        <a:p>
          <a:endParaRPr lang="en-US"/>
        </a:p>
      </dgm:t>
    </dgm:pt>
    <dgm:pt modelId="{2220110B-070B-4C38-9144-2A80DC112076}" type="sibTrans" cxnId="{66FBB2E0-9B0A-45C7-A165-99C63BFF3363}">
      <dgm:prSet/>
      <dgm:spPr/>
      <dgm:t>
        <a:bodyPr/>
        <a:lstStyle/>
        <a:p>
          <a:endParaRPr lang="en-US"/>
        </a:p>
      </dgm:t>
    </dgm:pt>
    <dgm:pt modelId="{37C11CDE-BC8D-4FEE-AA9B-C0C795CF931F}" type="pres">
      <dgm:prSet presAssocID="{8D0BD32D-D826-402B-8C5D-6956DEE8D6F5}" presName="CompostProcess" presStyleCnt="0">
        <dgm:presLayoutVars>
          <dgm:dir/>
          <dgm:resizeHandles val="exact"/>
        </dgm:presLayoutVars>
      </dgm:prSet>
      <dgm:spPr/>
      <dgm:t>
        <a:bodyPr/>
        <a:lstStyle/>
        <a:p>
          <a:endParaRPr lang="en-US"/>
        </a:p>
      </dgm:t>
    </dgm:pt>
    <dgm:pt modelId="{6BFAC864-2929-454D-A566-C2BA03C10CA3}" type="pres">
      <dgm:prSet presAssocID="{8D0BD32D-D826-402B-8C5D-6956DEE8D6F5}" presName="arrow" presStyleLbl="bgShp" presStyleIdx="0" presStyleCnt="1" custScaleX="117647" custLinFactNeighborX="-2159" custLinFactNeighborY="-363"/>
      <dgm:spPr>
        <a:xfrm>
          <a:off x="0" y="0"/>
          <a:ext cx="9096197" cy="2984501"/>
        </a:xfrm>
        <a:prstGeom prst="rightArrow">
          <a:avLst/>
        </a:prstGeom>
        <a:solidFill>
          <a:srgbClr val="0066FF"/>
        </a:solidFill>
        <a:ln>
          <a:noFill/>
        </a:ln>
        <a:effectLst/>
      </dgm:spPr>
      <dgm:t>
        <a:bodyPr/>
        <a:lstStyle/>
        <a:p>
          <a:endParaRPr lang="en-US"/>
        </a:p>
      </dgm:t>
    </dgm:pt>
    <dgm:pt modelId="{F1DBED29-8245-4C14-B875-2BD0EBDEDB2D}" type="pres">
      <dgm:prSet presAssocID="{8D0BD32D-D826-402B-8C5D-6956DEE8D6F5}" presName="linearProcess" presStyleCnt="0"/>
      <dgm:spPr/>
    </dgm:pt>
    <dgm:pt modelId="{2B39A644-0CF7-488F-8A95-86B0FDD7FFD1}" type="pres">
      <dgm:prSet presAssocID="{D31CAEA6-3A7D-46EB-8678-811B3DBF3B63}" presName="textNode" presStyleLbl="node1" presStyleIdx="0" presStyleCnt="4" custScaleY="102184" custLinFactNeighborX="16909" custLinFactNeighborY="3723">
        <dgm:presLayoutVars>
          <dgm:bulletEnabled val="1"/>
        </dgm:presLayoutVars>
      </dgm:prSet>
      <dgm:spPr/>
      <dgm:t>
        <a:bodyPr/>
        <a:lstStyle/>
        <a:p>
          <a:endParaRPr lang="en-US"/>
        </a:p>
      </dgm:t>
    </dgm:pt>
    <dgm:pt modelId="{D2378E68-FE37-4500-A712-0918AAA47360}" type="pres">
      <dgm:prSet presAssocID="{7DEC5165-2B2F-47D2-88E8-190EF16BAEC0}" presName="sibTrans" presStyleCnt="0"/>
      <dgm:spPr/>
    </dgm:pt>
    <dgm:pt modelId="{7A9BD851-3555-4AAA-95DB-B9E80604A362}" type="pres">
      <dgm:prSet presAssocID="{EF4241B6-7BA0-4F70-82D1-47B8C505AD17}" presName="textNode" presStyleLbl="node1" presStyleIdx="1" presStyleCnt="4" custLinFactNeighborX="-42512" custLinFactNeighborY="3724">
        <dgm:presLayoutVars>
          <dgm:bulletEnabled val="1"/>
        </dgm:presLayoutVars>
      </dgm:prSet>
      <dgm:spPr/>
      <dgm:t>
        <a:bodyPr/>
        <a:lstStyle/>
        <a:p>
          <a:endParaRPr lang="en-US"/>
        </a:p>
      </dgm:t>
    </dgm:pt>
    <dgm:pt modelId="{3419F4A2-EC94-4BFA-BB18-C8C07FC4C1D1}" type="pres">
      <dgm:prSet presAssocID="{54E58B90-300C-4CF0-AF7A-A8F0CEC49656}" presName="sibTrans" presStyleCnt="0"/>
      <dgm:spPr/>
    </dgm:pt>
    <dgm:pt modelId="{D61D08EE-A250-4F82-B427-3100C41EE502}" type="pres">
      <dgm:prSet presAssocID="{FC5434D0-12D8-49D3-A571-BF196F91B53F}" presName="textNode" presStyleLbl="node1" presStyleIdx="2" presStyleCnt="4" custLinFactNeighborX="-62561" custLinFactNeighborY="3724">
        <dgm:presLayoutVars>
          <dgm:bulletEnabled val="1"/>
        </dgm:presLayoutVars>
      </dgm:prSet>
      <dgm:spPr/>
      <dgm:t>
        <a:bodyPr/>
        <a:lstStyle/>
        <a:p>
          <a:endParaRPr lang="en-US"/>
        </a:p>
      </dgm:t>
    </dgm:pt>
    <dgm:pt modelId="{891A1CC2-1593-460E-B819-9426DCC8C8A5}" type="pres">
      <dgm:prSet presAssocID="{8367CD8D-B65D-4F05-B9B9-FC114F344F39}" presName="sibTrans" presStyleCnt="0"/>
      <dgm:spPr/>
    </dgm:pt>
    <dgm:pt modelId="{4E435928-42D3-484B-992C-57BC4CFD8849}" type="pres">
      <dgm:prSet presAssocID="{61737DED-814A-457B-88C8-2C3791D14F85}" presName="textNode" presStyleLbl="node1" presStyleIdx="3" presStyleCnt="4" custLinFactX="-1855" custLinFactNeighborX="-100000" custLinFactNeighborY="3723">
        <dgm:presLayoutVars>
          <dgm:bulletEnabled val="1"/>
        </dgm:presLayoutVars>
      </dgm:prSet>
      <dgm:spPr/>
      <dgm:t>
        <a:bodyPr/>
        <a:lstStyle/>
        <a:p>
          <a:endParaRPr lang="en-US"/>
        </a:p>
      </dgm:t>
    </dgm:pt>
  </dgm:ptLst>
  <dgm:cxnLst>
    <dgm:cxn modelId="{66FBB2E0-9B0A-45C7-A165-99C63BFF3363}" srcId="{8D0BD32D-D826-402B-8C5D-6956DEE8D6F5}" destId="{61737DED-814A-457B-88C8-2C3791D14F85}" srcOrd="3" destOrd="0" parTransId="{7FCEAE08-2B56-4B93-8849-CE3541720503}" sibTransId="{2220110B-070B-4C38-9144-2A80DC112076}"/>
    <dgm:cxn modelId="{E7CECAC8-A48E-4125-B948-E7DC8CDD290C}" srcId="{8D0BD32D-D826-402B-8C5D-6956DEE8D6F5}" destId="{D31CAEA6-3A7D-46EB-8678-811B3DBF3B63}" srcOrd="0" destOrd="0" parTransId="{DAB20CBA-E530-4A93-B07B-E445A53DDEDE}" sibTransId="{7DEC5165-2B2F-47D2-88E8-190EF16BAEC0}"/>
    <dgm:cxn modelId="{583E47E9-4126-4B13-9330-ADBE099E0A60}" srcId="{8D0BD32D-D826-402B-8C5D-6956DEE8D6F5}" destId="{EF4241B6-7BA0-4F70-82D1-47B8C505AD17}" srcOrd="1" destOrd="0" parTransId="{1E5E2839-EEDA-4E64-9085-9F1D2012B4BB}" sibTransId="{54E58B90-300C-4CF0-AF7A-A8F0CEC49656}"/>
    <dgm:cxn modelId="{D4FECD04-6224-4AF6-9E29-29758508DDFD}" srcId="{8D0BD32D-D826-402B-8C5D-6956DEE8D6F5}" destId="{FC5434D0-12D8-49D3-A571-BF196F91B53F}" srcOrd="2" destOrd="0" parTransId="{F9578AE9-5E2A-45D5-A570-D9CE774C11C7}" sibTransId="{8367CD8D-B65D-4F05-B9B9-FC114F344F39}"/>
    <dgm:cxn modelId="{31CE0CE4-4A15-4EF6-B71B-08B8A0A0DB32}" type="presOf" srcId="{D31CAEA6-3A7D-46EB-8678-811B3DBF3B63}" destId="{2B39A644-0CF7-488F-8A95-86B0FDD7FFD1}" srcOrd="0" destOrd="0" presId="urn:microsoft.com/office/officeart/2005/8/layout/hProcess9"/>
    <dgm:cxn modelId="{FE4BDC8E-E9A0-4CD9-B343-07EF7453581A}" type="presOf" srcId="{61737DED-814A-457B-88C8-2C3791D14F85}" destId="{4E435928-42D3-484B-992C-57BC4CFD8849}" srcOrd="0" destOrd="0" presId="urn:microsoft.com/office/officeart/2005/8/layout/hProcess9"/>
    <dgm:cxn modelId="{DD666DEC-9525-4C02-92D1-C14D6E5DE133}" type="presOf" srcId="{FC5434D0-12D8-49D3-A571-BF196F91B53F}" destId="{D61D08EE-A250-4F82-B427-3100C41EE502}" srcOrd="0" destOrd="0" presId="urn:microsoft.com/office/officeart/2005/8/layout/hProcess9"/>
    <dgm:cxn modelId="{358927F8-7CC7-4068-B653-DF9EE7974B76}" type="presOf" srcId="{EF4241B6-7BA0-4F70-82D1-47B8C505AD17}" destId="{7A9BD851-3555-4AAA-95DB-B9E80604A362}" srcOrd="0" destOrd="0" presId="urn:microsoft.com/office/officeart/2005/8/layout/hProcess9"/>
    <dgm:cxn modelId="{470B90A3-220E-4800-9E6B-9A03E887B58E}" type="presOf" srcId="{8D0BD32D-D826-402B-8C5D-6956DEE8D6F5}" destId="{37C11CDE-BC8D-4FEE-AA9B-C0C795CF931F}" srcOrd="0" destOrd="0" presId="urn:microsoft.com/office/officeart/2005/8/layout/hProcess9"/>
    <dgm:cxn modelId="{579F1463-9150-49E6-84F7-AA28E834595A}" type="presParOf" srcId="{37C11CDE-BC8D-4FEE-AA9B-C0C795CF931F}" destId="{6BFAC864-2929-454D-A566-C2BA03C10CA3}" srcOrd="0" destOrd="0" presId="urn:microsoft.com/office/officeart/2005/8/layout/hProcess9"/>
    <dgm:cxn modelId="{01B7B8CF-6057-44C1-9207-55175CDE8E91}" type="presParOf" srcId="{37C11CDE-BC8D-4FEE-AA9B-C0C795CF931F}" destId="{F1DBED29-8245-4C14-B875-2BD0EBDEDB2D}" srcOrd="1" destOrd="0" presId="urn:microsoft.com/office/officeart/2005/8/layout/hProcess9"/>
    <dgm:cxn modelId="{7FBD1934-44AE-481E-B9C6-288D461E737A}" type="presParOf" srcId="{F1DBED29-8245-4C14-B875-2BD0EBDEDB2D}" destId="{2B39A644-0CF7-488F-8A95-86B0FDD7FFD1}" srcOrd="0" destOrd="0" presId="urn:microsoft.com/office/officeart/2005/8/layout/hProcess9"/>
    <dgm:cxn modelId="{94599829-2D1B-4AD2-B309-FD99701829BF}" type="presParOf" srcId="{F1DBED29-8245-4C14-B875-2BD0EBDEDB2D}" destId="{D2378E68-FE37-4500-A712-0918AAA47360}" srcOrd="1" destOrd="0" presId="urn:microsoft.com/office/officeart/2005/8/layout/hProcess9"/>
    <dgm:cxn modelId="{2389132C-F32E-4AF8-A797-ACB6FD269055}" type="presParOf" srcId="{F1DBED29-8245-4C14-B875-2BD0EBDEDB2D}" destId="{7A9BD851-3555-4AAA-95DB-B9E80604A362}" srcOrd="2" destOrd="0" presId="urn:microsoft.com/office/officeart/2005/8/layout/hProcess9"/>
    <dgm:cxn modelId="{B9566E3F-C5F8-4943-B5A8-6E23C26A70D4}" type="presParOf" srcId="{F1DBED29-8245-4C14-B875-2BD0EBDEDB2D}" destId="{3419F4A2-EC94-4BFA-BB18-C8C07FC4C1D1}" srcOrd="3" destOrd="0" presId="urn:microsoft.com/office/officeart/2005/8/layout/hProcess9"/>
    <dgm:cxn modelId="{9B2E550B-9C9A-4EA9-87B3-FF02805DC27B}" type="presParOf" srcId="{F1DBED29-8245-4C14-B875-2BD0EBDEDB2D}" destId="{D61D08EE-A250-4F82-B427-3100C41EE502}" srcOrd="4" destOrd="0" presId="urn:microsoft.com/office/officeart/2005/8/layout/hProcess9"/>
    <dgm:cxn modelId="{75FF4D72-3816-4F13-A2B2-56C4DDEE3BA1}" type="presParOf" srcId="{F1DBED29-8245-4C14-B875-2BD0EBDEDB2D}" destId="{891A1CC2-1593-460E-B819-9426DCC8C8A5}" srcOrd="5" destOrd="0" presId="urn:microsoft.com/office/officeart/2005/8/layout/hProcess9"/>
    <dgm:cxn modelId="{A416574A-5636-44D3-80F2-89556ACE3640}" type="presParOf" srcId="{F1DBED29-8245-4C14-B875-2BD0EBDEDB2D}" destId="{4E435928-42D3-484B-992C-57BC4CFD8849}" srcOrd="6" destOrd="0" presId="urn:microsoft.com/office/officeart/2005/8/layout/hProcess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AC864-2929-454D-A566-C2BA03C10CA3}">
      <dsp:nvSpPr>
        <dsp:cNvPr id="0" name=""/>
        <dsp:cNvSpPr/>
      </dsp:nvSpPr>
      <dsp:spPr>
        <a:xfrm>
          <a:off x="0" y="0"/>
          <a:ext cx="9096197" cy="2984501"/>
        </a:xfrm>
        <a:prstGeom prst="rightArrow">
          <a:avLst/>
        </a:prstGeom>
        <a:solidFill>
          <a:srgbClr val="0066FF"/>
        </a:solidFill>
        <a:ln>
          <a:noFill/>
        </a:ln>
        <a:effectLst/>
      </dsp:spPr>
      <dsp:style>
        <a:lnRef idx="0">
          <a:scrgbClr r="0" g="0" b="0"/>
        </a:lnRef>
        <a:fillRef idx="1">
          <a:scrgbClr r="0" g="0" b="0"/>
        </a:fillRef>
        <a:effectRef idx="0">
          <a:scrgbClr r="0" g="0" b="0"/>
        </a:effectRef>
        <a:fontRef idx="minor"/>
      </dsp:style>
    </dsp:sp>
    <dsp:sp modelId="{2B39A644-0CF7-488F-8A95-86B0FDD7FFD1}">
      <dsp:nvSpPr>
        <dsp:cNvPr id="0" name=""/>
        <dsp:cNvSpPr/>
      </dsp:nvSpPr>
      <dsp:spPr>
        <a:xfrm>
          <a:off x="30070" y="926759"/>
          <a:ext cx="2145371" cy="1219873"/>
        </a:xfrm>
        <a:prstGeom prst="roundRect">
          <a:avLst/>
        </a:prstGeom>
        <a:solidFill>
          <a:srgbClr val="0C2D83">
            <a:lumMod val="40000"/>
            <a:lumOff val="60000"/>
          </a:srgbClr>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FFFF"/>
              </a:solidFill>
              <a:latin typeface="Arial"/>
              <a:ea typeface="+mn-ea"/>
              <a:cs typeface="+mn-cs"/>
            </a:rPr>
            <a:t>AF Form 332</a:t>
          </a:r>
          <a:endParaRPr lang="en-US" sz="1800" kern="1200" dirty="0">
            <a:solidFill>
              <a:srgbClr val="FFFFFF"/>
            </a:solidFill>
            <a:latin typeface="Arial"/>
            <a:ea typeface="+mn-ea"/>
            <a:cs typeface="+mn-cs"/>
          </a:endParaRPr>
        </a:p>
      </dsp:txBody>
      <dsp:txXfrm>
        <a:off x="89619" y="986308"/>
        <a:ext cx="2026273" cy="1100775"/>
      </dsp:txXfrm>
    </dsp:sp>
    <dsp:sp modelId="{7A9BD851-3555-4AAA-95DB-B9E80604A362}">
      <dsp:nvSpPr>
        <dsp:cNvPr id="0" name=""/>
        <dsp:cNvSpPr/>
      </dsp:nvSpPr>
      <dsp:spPr>
        <a:xfrm>
          <a:off x="2244741" y="939807"/>
          <a:ext cx="2145371" cy="1193800"/>
        </a:xfrm>
        <a:prstGeom prst="roundRect">
          <a:avLst/>
        </a:prstGeom>
        <a:solidFill>
          <a:srgbClr val="0C2D83">
            <a:lumMod val="40000"/>
            <a:lumOff val="60000"/>
          </a:srgbClr>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rgbClr val="FFFFFF"/>
              </a:solidFill>
              <a:latin typeface="Arial"/>
              <a:ea typeface="+mn-ea"/>
              <a:cs typeface="+mn-cs"/>
            </a:rPr>
            <a:t>WRRB</a:t>
          </a:r>
          <a:endParaRPr lang="en-US" sz="1800" kern="1200" dirty="0">
            <a:solidFill>
              <a:srgbClr val="FFFFFF"/>
            </a:solidFill>
            <a:latin typeface="Arial"/>
            <a:ea typeface="+mn-ea"/>
            <a:cs typeface="+mn-cs"/>
          </a:endParaRPr>
        </a:p>
      </dsp:txBody>
      <dsp:txXfrm>
        <a:off x="2303018" y="998084"/>
        <a:ext cx="2028817" cy="1077246"/>
      </dsp:txXfrm>
    </dsp:sp>
    <dsp:sp modelId="{D61D08EE-A250-4F82-B427-3100C41EE502}">
      <dsp:nvSpPr>
        <dsp:cNvPr id="0" name=""/>
        <dsp:cNvSpPr/>
      </dsp:nvSpPr>
      <dsp:spPr>
        <a:xfrm>
          <a:off x="4526649" y="939807"/>
          <a:ext cx="2145371" cy="1193800"/>
        </a:xfrm>
        <a:prstGeom prst="roundRect">
          <a:avLst/>
        </a:prstGeom>
        <a:solidFill>
          <a:srgbClr val="0C2D83">
            <a:lumMod val="40000"/>
            <a:lumOff val="60000"/>
          </a:srgbClr>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rgbClr val="FFFFFF"/>
              </a:solidFill>
              <a:latin typeface="Arial"/>
              <a:ea typeface="+mn-ea"/>
              <a:cs typeface="+mn-cs"/>
            </a:rPr>
            <a:t>Project</a:t>
          </a:r>
          <a:endParaRPr lang="en-US" sz="2000" kern="1200" dirty="0">
            <a:solidFill>
              <a:srgbClr val="FFFFFF"/>
            </a:solidFill>
            <a:latin typeface="Arial"/>
            <a:ea typeface="+mn-ea"/>
            <a:cs typeface="+mn-cs"/>
          </a:endParaRPr>
        </a:p>
      </dsp:txBody>
      <dsp:txXfrm>
        <a:off x="4584926" y="998084"/>
        <a:ext cx="2028817" cy="1077246"/>
      </dsp:txXfrm>
    </dsp:sp>
    <dsp:sp modelId="{4E435928-42D3-484B-992C-57BC4CFD8849}">
      <dsp:nvSpPr>
        <dsp:cNvPr id="0" name=""/>
        <dsp:cNvSpPr/>
      </dsp:nvSpPr>
      <dsp:spPr>
        <a:xfrm>
          <a:off x="6739064" y="939795"/>
          <a:ext cx="2145371" cy="1193800"/>
        </a:xfrm>
        <a:prstGeom prst="roundRect">
          <a:avLst/>
        </a:prstGeom>
        <a:solidFill>
          <a:srgbClr val="0C2D83">
            <a:lumMod val="40000"/>
            <a:lumOff val="60000"/>
          </a:srgbClr>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solidFill>
                <a:srgbClr val="FFFFFF"/>
              </a:solidFill>
              <a:latin typeface="Arial"/>
              <a:ea typeface="+mn-ea"/>
              <a:cs typeface="+mn-cs"/>
            </a:rPr>
            <a:t>Programming</a:t>
          </a:r>
          <a:endParaRPr lang="en-US" sz="2400" kern="1200" dirty="0">
            <a:solidFill>
              <a:srgbClr val="FFFFFF"/>
            </a:solidFill>
            <a:latin typeface="Arial"/>
            <a:ea typeface="+mn-ea"/>
            <a:cs typeface="+mn-cs"/>
          </a:endParaRPr>
        </a:p>
      </dsp:txBody>
      <dsp:txXfrm>
        <a:off x="6797341" y="998072"/>
        <a:ext cx="2028817" cy="107724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1B50D1-6A95-4F5D-9692-28CB0E068742}" type="datetimeFigureOut">
              <a:rPr lang="en-US" smtClean="0"/>
              <a:t>5/11/2022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E133C8-AB42-405E-B4CB-B872F8E81009}" type="slidenum">
              <a:rPr lang="en-US" smtClean="0"/>
              <a:t>‹#›</a:t>
            </a:fld>
            <a:endParaRPr lang="en-US"/>
          </a:p>
        </p:txBody>
      </p:sp>
    </p:spTree>
    <p:extLst>
      <p:ext uri="{BB962C8B-B14F-4D97-AF65-F5344CB8AC3E}">
        <p14:creationId xmlns:p14="http://schemas.microsoft.com/office/powerpoint/2010/main" val="76654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B02486-D674-4BB7-8F70-1E4C1CDCDB3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0921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9AE0BF-9CC9-437D-9DCD-7A01254EFCFC}" type="datetimeFigureOut">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2576846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9AE0BF-9CC9-437D-9DCD-7A01254EFCFC}" type="datetimeFigureOut">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3475147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9AE0BF-9CC9-437D-9DCD-7A01254EFCFC}" type="datetimeFigureOut">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2155209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3" descr="ACC Shield"/>
          <p:cNvPicPr>
            <a:picLocks noChangeAspect="1" noChangeArrowheads="1"/>
          </p:cNvPicPr>
          <p:nvPr userDrawn="1"/>
        </p:nvPicPr>
        <p:blipFill>
          <a:blip r:embed="rId2" cstate="print"/>
          <a:srcRect/>
          <a:stretch>
            <a:fillRect/>
          </a:stretch>
        </p:blipFill>
        <p:spPr bwMode="auto">
          <a:xfrm>
            <a:off x="673100" y="3263900"/>
            <a:ext cx="3471333" cy="2495550"/>
          </a:xfrm>
          <a:prstGeom prst="rect">
            <a:avLst/>
          </a:prstGeom>
          <a:noFill/>
          <a:ln w="9525">
            <a:noFill/>
            <a:miter lim="800000"/>
            <a:headEnd/>
            <a:tailEnd/>
          </a:ln>
        </p:spPr>
      </p:pic>
      <p:sp>
        <p:nvSpPr>
          <p:cNvPr id="5" name="Line 11"/>
          <p:cNvSpPr>
            <a:spLocks noChangeShapeType="1"/>
          </p:cNvSpPr>
          <p:nvPr userDrawn="1"/>
        </p:nvSpPr>
        <p:spPr bwMode="auto">
          <a:xfrm>
            <a:off x="508000" y="914400"/>
            <a:ext cx="11176000" cy="0"/>
          </a:xfrm>
          <a:prstGeom prst="line">
            <a:avLst/>
          </a:prstGeom>
          <a:noFill/>
          <a:ln w="57150">
            <a:solidFill>
              <a:srgbClr val="0C2D83"/>
            </a:solidFill>
            <a:round/>
            <a:headEnd/>
            <a:tailEnd/>
          </a:ln>
          <a:effectLst/>
        </p:spPr>
        <p:txBody>
          <a:bodyPr wrap="none" anchor="ctr"/>
          <a:lstStyle/>
          <a:p>
            <a:pPr eaLnBrk="0" fontAlgn="base" hangingPunct="0">
              <a:spcBef>
                <a:spcPct val="0"/>
              </a:spcBef>
              <a:spcAft>
                <a:spcPct val="0"/>
              </a:spcAft>
              <a:defRPr/>
            </a:pPr>
            <a:endParaRPr lang="en-US" sz="4400" b="1" i="1" dirty="0">
              <a:solidFill>
                <a:srgbClr val="0C2D83"/>
              </a:solidFill>
            </a:endParaRPr>
          </a:p>
        </p:txBody>
      </p:sp>
      <p:sp>
        <p:nvSpPr>
          <p:cNvPr id="6" name="Rectangle 6"/>
          <p:cNvSpPr>
            <a:spLocks noChangeArrowheads="1"/>
          </p:cNvSpPr>
          <p:nvPr/>
        </p:nvSpPr>
        <p:spPr bwMode="auto">
          <a:xfrm>
            <a:off x="3867151" y="5775325"/>
            <a:ext cx="4455583" cy="890588"/>
          </a:xfrm>
          <a:prstGeom prst="rect">
            <a:avLst/>
          </a:prstGeom>
          <a:noFill/>
          <a:ln w="9525">
            <a:noFill/>
            <a:miter lim="800000"/>
            <a:headEnd/>
            <a:tailEnd/>
          </a:ln>
          <a:effectLst/>
        </p:spPr>
        <p:txBody>
          <a:bodyPr lIns="92075" tIns="46038" rIns="92075" bIns="46038"/>
          <a:lstStyle/>
          <a:p>
            <a:pPr marL="342900" indent="-342900" algn="ctr" eaLnBrk="0" fontAlgn="base" hangingPunct="0">
              <a:lnSpc>
                <a:spcPct val="90000"/>
              </a:lnSpc>
              <a:spcBef>
                <a:spcPct val="0"/>
              </a:spcBef>
              <a:spcAft>
                <a:spcPct val="0"/>
              </a:spcAft>
              <a:defRPr/>
            </a:pPr>
            <a:r>
              <a:rPr lang="en-US" sz="2000" b="1" dirty="0">
                <a:solidFill>
                  <a:srgbClr val="000000"/>
                </a:solidFill>
              </a:rPr>
              <a:t>This Briefing is:</a:t>
            </a:r>
          </a:p>
          <a:p>
            <a:pPr marL="342900" indent="-342900" algn="ctr" eaLnBrk="0" fontAlgn="base" hangingPunct="0">
              <a:lnSpc>
                <a:spcPct val="90000"/>
              </a:lnSpc>
              <a:spcBef>
                <a:spcPct val="0"/>
              </a:spcBef>
              <a:spcAft>
                <a:spcPct val="0"/>
              </a:spcAft>
              <a:defRPr/>
            </a:pPr>
            <a:r>
              <a:rPr lang="en-US" sz="2400" b="1" dirty="0">
                <a:solidFill>
                  <a:srgbClr val="009900"/>
                </a:solidFill>
              </a:rPr>
              <a:t>UNCLASSIFIED</a:t>
            </a:r>
            <a:endParaRPr lang="en-US" sz="2000" b="1" dirty="0">
              <a:solidFill>
                <a:srgbClr val="009900"/>
              </a:solidFill>
            </a:endParaRPr>
          </a:p>
        </p:txBody>
      </p:sp>
      <p:sp>
        <p:nvSpPr>
          <p:cNvPr id="7" name="Text Box 8"/>
          <p:cNvSpPr txBox="1">
            <a:spLocks noChangeArrowheads="1"/>
          </p:cNvSpPr>
          <p:nvPr/>
        </p:nvSpPr>
        <p:spPr bwMode="auto">
          <a:xfrm>
            <a:off x="1992206" y="152400"/>
            <a:ext cx="8144089" cy="646331"/>
          </a:xfrm>
          <a:prstGeom prst="rect">
            <a:avLst/>
          </a:prstGeom>
          <a:noFill/>
          <a:ln w="9525">
            <a:noFill/>
            <a:miter lim="800000"/>
            <a:headEnd/>
            <a:tailEnd/>
          </a:ln>
          <a:effectLst/>
        </p:spPr>
        <p:txBody>
          <a:bodyPr wrap="none">
            <a:spAutoFit/>
          </a:bodyPr>
          <a:lstStyle/>
          <a:p>
            <a:pPr algn="ctr" eaLnBrk="0" fontAlgn="base" hangingPunct="0">
              <a:spcBef>
                <a:spcPct val="0"/>
              </a:spcBef>
              <a:spcAft>
                <a:spcPct val="0"/>
              </a:spcAft>
              <a:defRPr/>
            </a:pPr>
            <a:r>
              <a:rPr lang="en-US" sz="3600" b="1" i="1" dirty="0">
                <a:solidFill>
                  <a:srgbClr val="0C2D83"/>
                </a:solidFill>
              </a:rPr>
              <a:t>Headquarters Air Combat Command</a:t>
            </a:r>
          </a:p>
        </p:txBody>
      </p:sp>
      <p:sp>
        <p:nvSpPr>
          <p:cNvPr id="8" name="Line 12"/>
          <p:cNvSpPr>
            <a:spLocks noChangeShapeType="1"/>
          </p:cNvSpPr>
          <p:nvPr userDrawn="1"/>
        </p:nvSpPr>
        <p:spPr bwMode="auto">
          <a:xfrm>
            <a:off x="508000" y="6477000"/>
            <a:ext cx="11176000" cy="0"/>
          </a:xfrm>
          <a:prstGeom prst="line">
            <a:avLst/>
          </a:prstGeom>
          <a:noFill/>
          <a:ln w="57150">
            <a:solidFill>
              <a:srgbClr val="0C2D83"/>
            </a:solidFill>
            <a:round/>
            <a:headEnd/>
            <a:tailEnd/>
          </a:ln>
          <a:effectLst/>
        </p:spPr>
        <p:txBody>
          <a:bodyPr wrap="none" anchor="ctr"/>
          <a:lstStyle/>
          <a:p>
            <a:pPr eaLnBrk="0" fontAlgn="base" hangingPunct="0">
              <a:spcBef>
                <a:spcPct val="0"/>
              </a:spcBef>
              <a:spcAft>
                <a:spcPct val="0"/>
              </a:spcAft>
              <a:defRPr/>
            </a:pPr>
            <a:endParaRPr lang="en-US" sz="4400" b="1" i="1" dirty="0">
              <a:solidFill>
                <a:srgbClr val="0C2D83"/>
              </a:solidFill>
            </a:endParaRPr>
          </a:p>
        </p:txBody>
      </p:sp>
      <p:sp>
        <p:nvSpPr>
          <p:cNvPr id="60421" name="Rectangle 5"/>
          <p:cNvSpPr>
            <a:spLocks noGrp="1" noChangeArrowheads="1"/>
          </p:cNvSpPr>
          <p:nvPr>
            <p:ph type="ctrTitle"/>
          </p:nvPr>
        </p:nvSpPr>
        <p:spPr>
          <a:xfrm>
            <a:off x="438151" y="1447800"/>
            <a:ext cx="11315700" cy="1600200"/>
          </a:xfrm>
          <a:ln algn="ctr"/>
        </p:spPr>
        <p:txBody>
          <a:bodyPr anchorCtr="0"/>
          <a:lstStyle>
            <a:lvl1pPr>
              <a:defRPr sz="3200"/>
            </a:lvl1pPr>
          </a:lstStyle>
          <a:p>
            <a:r>
              <a:rPr lang="en-US" dirty="0"/>
              <a:t>CLICK TO EDIT MASTER TITLE STYLE</a:t>
            </a:r>
          </a:p>
        </p:txBody>
      </p:sp>
      <p:sp>
        <p:nvSpPr>
          <p:cNvPr id="60423" name="Rectangle 7"/>
          <p:cNvSpPr>
            <a:spLocks noGrp="1" noChangeArrowheads="1"/>
          </p:cNvSpPr>
          <p:nvPr>
            <p:ph type="subTitle" sz="quarter" idx="1"/>
          </p:nvPr>
        </p:nvSpPr>
        <p:spPr>
          <a:xfrm>
            <a:off x="6174317" y="4419600"/>
            <a:ext cx="5509683" cy="890588"/>
          </a:xfrm>
        </p:spPr>
        <p:txBody>
          <a:bodyPr anchor="ctr"/>
          <a:lstStyle>
            <a:lvl1pPr marL="0" indent="0" algn="r">
              <a:spcBef>
                <a:spcPct val="0"/>
              </a:spcBef>
              <a:buFontTx/>
              <a:buNone/>
              <a:defRPr/>
            </a:lvl1pPr>
          </a:lstStyle>
          <a:p>
            <a:r>
              <a:rPr lang="en-US"/>
              <a:t>Click to edit Master subtitle style</a:t>
            </a:r>
          </a:p>
        </p:txBody>
      </p:sp>
      <p:sp>
        <p:nvSpPr>
          <p:cNvPr id="9" name="Rectangle 4"/>
          <p:cNvSpPr>
            <a:spLocks noGrp="1" noChangeArrowheads="1"/>
          </p:cNvSpPr>
          <p:nvPr>
            <p:ph type="sldNum" sz="quarter" idx="10"/>
          </p:nvPr>
        </p:nvSpPr>
        <p:spPr/>
        <p:txBody>
          <a:bodyPr/>
          <a:lstStyle>
            <a:lvl1pPr>
              <a:defRPr/>
            </a:lvl1pPr>
          </a:lstStyle>
          <a:p>
            <a:pPr>
              <a:defRPr/>
            </a:pPr>
            <a:fld id="{38C28D19-90D6-4D3C-A292-BF5E6DCDBA6A}"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3998481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aseline="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pPr>
              <a:defRPr/>
            </a:pPr>
            <a:fld id="{2EAAB104-F469-4FB0-B26C-89EF2DFF882C}"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701001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36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sldNum" sz="quarter" idx="10"/>
          </p:nvPr>
        </p:nvSpPr>
        <p:spPr>
          <a:ln/>
        </p:spPr>
        <p:txBody>
          <a:bodyPr/>
          <a:lstStyle>
            <a:lvl1pPr>
              <a:defRPr/>
            </a:lvl1pPr>
          </a:lstStyle>
          <a:p>
            <a:pPr>
              <a:defRPr/>
            </a:pPr>
            <a:fld id="{214853C0-D752-4964-977A-6B91F64B7FF2}"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2111934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sz="half" idx="1"/>
          </p:nvPr>
        </p:nvSpPr>
        <p:spPr>
          <a:xfrm>
            <a:off x="203200" y="1314450"/>
            <a:ext cx="5810251" cy="5391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216652" y="1314450"/>
            <a:ext cx="5810249" cy="5391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sldNum" sz="quarter" idx="10"/>
          </p:nvPr>
        </p:nvSpPr>
        <p:spPr>
          <a:ln/>
        </p:spPr>
        <p:txBody>
          <a:bodyPr/>
          <a:lstStyle>
            <a:lvl1pPr>
              <a:defRPr/>
            </a:lvl1pPr>
          </a:lstStyle>
          <a:p>
            <a:pPr>
              <a:defRPr/>
            </a:pPr>
            <a:fld id="{58CF2EAB-3079-4386-A96D-F835D34E60BC}"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19920984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sz="3600"/>
            </a:lvl1pPr>
          </a:lstStyle>
          <a:p>
            <a:r>
              <a:rPr lang="en-US" dirty="0" smtClean="0"/>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sldNum" sz="quarter" idx="10"/>
          </p:nvPr>
        </p:nvSpPr>
        <p:spPr>
          <a:ln/>
        </p:spPr>
        <p:txBody>
          <a:bodyPr/>
          <a:lstStyle>
            <a:lvl1pPr>
              <a:defRPr/>
            </a:lvl1pPr>
          </a:lstStyle>
          <a:p>
            <a:pPr>
              <a:defRPr/>
            </a:pPr>
            <a:fld id="{D4CAB07F-E42B-4741-9F8E-D91FE30D8837}"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3190828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Rectangle 2"/>
          <p:cNvSpPr>
            <a:spLocks noGrp="1" noChangeArrowheads="1"/>
          </p:cNvSpPr>
          <p:nvPr>
            <p:ph type="sldNum" sz="quarter" idx="10"/>
          </p:nvPr>
        </p:nvSpPr>
        <p:spPr>
          <a:ln/>
        </p:spPr>
        <p:txBody>
          <a:bodyPr/>
          <a:lstStyle>
            <a:lvl1pPr>
              <a:defRPr/>
            </a:lvl1pPr>
          </a:lstStyle>
          <a:p>
            <a:pPr>
              <a:defRPr/>
            </a:pPr>
            <a:fld id="{C58171C0-41AA-4E4D-9A98-96FBD696374F}"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31171156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sldNum" sz="quarter" idx="10"/>
          </p:nvPr>
        </p:nvSpPr>
        <p:spPr>
          <a:ln/>
        </p:spPr>
        <p:txBody>
          <a:bodyPr/>
          <a:lstStyle>
            <a:lvl1pPr>
              <a:defRPr/>
            </a:lvl1pPr>
          </a:lstStyle>
          <a:p>
            <a:pPr>
              <a:defRPr/>
            </a:pPr>
            <a:fld id="{3A9A9C0B-1DEC-49F7-A9AB-776105AEDBBB}"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15600537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sz="quarter" idx="10"/>
          </p:nvPr>
        </p:nvSpPr>
        <p:spPr>
          <a:ln/>
        </p:spPr>
        <p:txBody>
          <a:bodyPr/>
          <a:lstStyle>
            <a:lvl1pPr>
              <a:defRPr/>
            </a:lvl1pPr>
          </a:lstStyle>
          <a:p>
            <a:pPr>
              <a:defRPr/>
            </a:pPr>
            <a:fld id="{C1A3AE06-6089-479E-ACF1-F4287F071F52}"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2920371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9AE0BF-9CC9-437D-9DCD-7A01254EFCFC}" type="datetimeFigureOut">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13893859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sz="quarter" idx="10"/>
          </p:nvPr>
        </p:nvSpPr>
        <p:spPr>
          <a:ln/>
        </p:spPr>
        <p:txBody>
          <a:bodyPr/>
          <a:lstStyle>
            <a:lvl1pPr>
              <a:defRPr/>
            </a:lvl1pPr>
          </a:lstStyle>
          <a:p>
            <a:pPr>
              <a:defRPr/>
            </a:pPr>
            <a:fld id="{73C959D6-4DAC-4B5C-9F55-3BCD73FB0D87}"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33097483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pPr>
              <a:defRPr/>
            </a:pPr>
            <a:fld id="{483BF731-9205-4C8D-8639-E65C4E7DA0BC}"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4568315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72033" y="61914"/>
            <a:ext cx="2954867" cy="6643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3201" y="61914"/>
            <a:ext cx="8665633" cy="6643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pPr>
              <a:defRPr/>
            </a:pPr>
            <a:fld id="{9B97B364-2C48-4442-B1FB-19B25A2C2C55}"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29407367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1914"/>
            <a:ext cx="10972800" cy="1004887"/>
          </a:xfrm>
        </p:spPr>
        <p:txBody>
          <a:bodyPr/>
          <a:lstStyle/>
          <a:p>
            <a:r>
              <a:rPr lang="en-US" dirty="0" smtClean="0"/>
              <a:t>Click to edit Master title style</a:t>
            </a:r>
            <a:endParaRPr lang="en-US" dirty="0"/>
          </a:p>
        </p:txBody>
      </p:sp>
      <p:sp>
        <p:nvSpPr>
          <p:cNvPr id="3" name="Text Placeholder 2"/>
          <p:cNvSpPr>
            <a:spLocks noGrp="1"/>
          </p:cNvSpPr>
          <p:nvPr>
            <p:ph type="body" sz="half" idx="1"/>
          </p:nvPr>
        </p:nvSpPr>
        <p:spPr>
          <a:xfrm>
            <a:off x="203200" y="1314450"/>
            <a:ext cx="5810251" cy="5391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216652" y="1314450"/>
            <a:ext cx="5810249" cy="5391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sldNum" sz="quarter" idx="10"/>
          </p:nvPr>
        </p:nvSpPr>
        <p:spPr>
          <a:ln/>
        </p:spPr>
        <p:txBody>
          <a:bodyPr/>
          <a:lstStyle>
            <a:lvl1pPr>
              <a:defRPr/>
            </a:lvl1pPr>
          </a:lstStyle>
          <a:p>
            <a:pPr>
              <a:defRPr/>
            </a:pPr>
            <a:fld id="{56CF8852-F213-4DF4-8341-0C705ECE08BA}"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36242577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61914"/>
            <a:ext cx="10972800" cy="100488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03201" y="1314450"/>
            <a:ext cx="11823700" cy="5391150"/>
          </a:xfrm>
        </p:spPr>
        <p:txBody>
          <a:bodyPr/>
          <a:lstStyle/>
          <a:p>
            <a:pPr lvl="0"/>
            <a:endParaRPr lang="en-US" noProof="0" dirty="0" smtClean="0"/>
          </a:p>
        </p:txBody>
      </p:sp>
      <p:sp>
        <p:nvSpPr>
          <p:cNvPr id="4" name="Rectangle 2"/>
          <p:cNvSpPr>
            <a:spLocks noGrp="1" noChangeArrowheads="1"/>
          </p:cNvSpPr>
          <p:nvPr>
            <p:ph type="sldNum" sz="quarter" idx="10"/>
          </p:nvPr>
        </p:nvSpPr>
        <p:spPr>
          <a:ln/>
        </p:spPr>
        <p:txBody>
          <a:bodyPr/>
          <a:lstStyle>
            <a:lvl1pPr>
              <a:defRPr/>
            </a:lvl1pPr>
          </a:lstStyle>
          <a:p>
            <a:pPr>
              <a:defRPr/>
            </a:pPr>
            <a:fld id="{AF2B1A25-3912-4C92-8889-F668BDAD1666}"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12070515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61914"/>
            <a:ext cx="10972800" cy="100488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03201" y="1314451"/>
            <a:ext cx="11823700" cy="2619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3201" y="4086226"/>
            <a:ext cx="11823700" cy="2619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E3610A31-44EA-4922-81E2-2BD6B47E2991}" type="slidenum">
              <a:rPr lang="en-US"/>
              <a:pPr>
                <a:defRPr/>
              </a:pPr>
              <a:t>‹#›</a:t>
            </a:fld>
            <a:endParaRPr lang="en-US" dirty="0">
              <a:solidFill>
                <a:srgbClr val="808080"/>
              </a:solidFill>
            </a:endParaRPr>
          </a:p>
        </p:txBody>
      </p:sp>
    </p:spTree>
    <p:extLst>
      <p:ext uri="{BB962C8B-B14F-4D97-AF65-F5344CB8AC3E}">
        <p14:creationId xmlns:p14="http://schemas.microsoft.com/office/powerpoint/2010/main" val="151010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9AE0BF-9CC9-437D-9DCD-7A01254EFCFC}" type="datetimeFigureOut">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4216537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9AE0BF-9CC9-437D-9DCD-7A01254EFCFC}" type="datetimeFigureOut">
              <a:rPr lang="en-US" smtClean="0"/>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1246231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9AE0BF-9CC9-437D-9DCD-7A01254EFCFC}" type="datetimeFigureOut">
              <a:rPr lang="en-US" smtClean="0"/>
              <a:t>5/11/2022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1379693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9AE0BF-9CC9-437D-9DCD-7A01254EFCFC}" type="datetimeFigureOut">
              <a:rPr lang="en-US" smtClean="0"/>
              <a:t>5/11/2022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3902431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9AE0BF-9CC9-437D-9DCD-7A01254EFCFC}" type="datetimeFigureOut">
              <a:rPr lang="en-US" smtClean="0"/>
              <a:t>5/11/2022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2326285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9AE0BF-9CC9-437D-9DCD-7A01254EFCFC}" type="datetimeFigureOut">
              <a:rPr lang="en-US" smtClean="0"/>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177866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9AE0BF-9CC9-437D-9DCD-7A01254EFCFC}" type="datetimeFigureOut">
              <a:rPr lang="en-US" smtClean="0"/>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F493DE-8E7D-45D0-ABA9-FBDE9912AB1F}" type="slidenum">
              <a:rPr lang="en-US" smtClean="0"/>
              <a:t>‹#›</a:t>
            </a:fld>
            <a:endParaRPr lang="en-US"/>
          </a:p>
        </p:txBody>
      </p:sp>
    </p:spTree>
    <p:extLst>
      <p:ext uri="{BB962C8B-B14F-4D97-AF65-F5344CB8AC3E}">
        <p14:creationId xmlns:p14="http://schemas.microsoft.com/office/powerpoint/2010/main" val="3991733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2.png"/><Relationship Id="rId2" Type="http://schemas.openxmlformats.org/officeDocument/2006/relationships/slideLayout" Target="../slideLayouts/slideLayout13.xml"/><Relationship Id="rId16"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AE0BF-9CC9-437D-9DCD-7A01254EFCFC}" type="datetimeFigureOut">
              <a:rPr lang="en-US" smtClean="0"/>
              <a:t>5/11/2022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F493DE-8E7D-45D0-ABA9-FBDE9912AB1F}" type="slidenum">
              <a:rPr lang="en-US" smtClean="0"/>
              <a:t>‹#›</a:t>
            </a:fld>
            <a:endParaRPr lang="en-US"/>
          </a:p>
        </p:txBody>
      </p:sp>
    </p:spTree>
    <p:extLst>
      <p:ext uri="{BB962C8B-B14F-4D97-AF65-F5344CB8AC3E}">
        <p14:creationId xmlns:p14="http://schemas.microsoft.com/office/powerpoint/2010/main" val="3970142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pic>
        <p:nvPicPr>
          <p:cNvPr id="5122" name="Picture 9" descr="ACC Shield"/>
          <p:cNvPicPr>
            <a:picLocks noChangeAspect="1" noChangeArrowheads="1"/>
          </p:cNvPicPr>
          <p:nvPr userDrawn="1"/>
        </p:nvPicPr>
        <p:blipFill>
          <a:blip r:embed="rId17" cstate="print"/>
          <a:srcRect/>
          <a:stretch>
            <a:fillRect/>
          </a:stretch>
        </p:blipFill>
        <p:spPr bwMode="auto">
          <a:xfrm>
            <a:off x="182034" y="152400"/>
            <a:ext cx="935567" cy="673100"/>
          </a:xfrm>
          <a:prstGeom prst="rect">
            <a:avLst/>
          </a:prstGeom>
          <a:noFill/>
          <a:ln w="9525">
            <a:noFill/>
            <a:miter lim="800000"/>
            <a:headEnd/>
            <a:tailEnd/>
          </a:ln>
        </p:spPr>
      </p:pic>
      <p:sp>
        <p:nvSpPr>
          <p:cNvPr id="5123" name="Rectangle 3"/>
          <p:cNvSpPr>
            <a:spLocks noGrp="1" noChangeArrowheads="1"/>
          </p:cNvSpPr>
          <p:nvPr>
            <p:ph type="title"/>
          </p:nvPr>
        </p:nvSpPr>
        <p:spPr bwMode="auto">
          <a:xfrm>
            <a:off x="609600" y="61914"/>
            <a:ext cx="10972800" cy="1004887"/>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dirty="0" smtClean="0"/>
              <a:t>Click to edit Master title style</a:t>
            </a:r>
          </a:p>
        </p:txBody>
      </p:sp>
      <p:sp>
        <p:nvSpPr>
          <p:cNvPr id="59394" name="Rectangle 2"/>
          <p:cNvSpPr>
            <a:spLocks noGrp="1" noChangeArrowheads="1"/>
          </p:cNvSpPr>
          <p:nvPr>
            <p:ph type="sldNum" sz="quarter" idx="4"/>
          </p:nvPr>
        </p:nvSpPr>
        <p:spPr bwMode="auto">
          <a:xfrm>
            <a:off x="10651067" y="6524625"/>
            <a:ext cx="1524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i="0">
                <a:solidFill>
                  <a:srgbClr val="969696"/>
                </a:solidFill>
                <a:latin typeface="Arial" charset="0"/>
              </a:defRPr>
            </a:lvl1pPr>
          </a:lstStyle>
          <a:p>
            <a:pPr eaLnBrk="0" fontAlgn="base" hangingPunct="0">
              <a:spcBef>
                <a:spcPct val="0"/>
              </a:spcBef>
              <a:spcAft>
                <a:spcPct val="0"/>
              </a:spcAft>
              <a:defRPr/>
            </a:pPr>
            <a:fld id="{0B5DDA5B-0343-4D2F-8832-B91BBE0D69BD}" type="slidenum">
              <a:rPr lang="en-US"/>
              <a:pPr eaLnBrk="0" fontAlgn="base" hangingPunct="0">
                <a:spcBef>
                  <a:spcPct val="0"/>
                </a:spcBef>
                <a:spcAft>
                  <a:spcPct val="0"/>
                </a:spcAft>
                <a:defRPr/>
              </a:pPr>
              <a:t>‹#›</a:t>
            </a:fld>
            <a:endParaRPr lang="en-US" dirty="0">
              <a:solidFill>
                <a:srgbClr val="808080"/>
              </a:solidFill>
            </a:endParaRPr>
          </a:p>
        </p:txBody>
      </p:sp>
      <p:sp>
        <p:nvSpPr>
          <p:cNvPr id="5125" name="Rectangle 4"/>
          <p:cNvSpPr>
            <a:spLocks noGrp="1" noChangeArrowheads="1"/>
          </p:cNvSpPr>
          <p:nvPr>
            <p:ph type="body" idx="1"/>
          </p:nvPr>
        </p:nvSpPr>
        <p:spPr bwMode="auto">
          <a:xfrm>
            <a:off x="203201" y="1314450"/>
            <a:ext cx="11823700" cy="5391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0"/>
            <a:r>
              <a:rPr lang="en-US" dirty="0" smtClean="0"/>
              <a:t>2nd Bullet</a:t>
            </a:r>
          </a:p>
        </p:txBody>
      </p:sp>
    </p:spTree>
    <p:extLst>
      <p:ext uri="{BB962C8B-B14F-4D97-AF65-F5344CB8AC3E}">
        <p14:creationId xmlns:p14="http://schemas.microsoft.com/office/powerpoint/2010/main" val="51929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rtl="0" eaLnBrk="0" fontAlgn="base" hangingPunct="0">
        <a:spcBef>
          <a:spcPct val="0"/>
        </a:spcBef>
        <a:spcAft>
          <a:spcPct val="0"/>
        </a:spcAft>
        <a:defRPr sz="3600" b="1" i="1">
          <a:solidFill>
            <a:schemeClr val="hlink"/>
          </a:solidFill>
          <a:latin typeface="+mj-lt"/>
          <a:ea typeface="+mj-ea"/>
          <a:cs typeface="+mj-cs"/>
        </a:defRPr>
      </a:lvl1pPr>
      <a:lvl2pPr algn="ctr" rtl="0" eaLnBrk="0" fontAlgn="base" hangingPunct="0">
        <a:spcBef>
          <a:spcPct val="0"/>
        </a:spcBef>
        <a:spcAft>
          <a:spcPct val="0"/>
        </a:spcAft>
        <a:defRPr sz="3600" b="1" i="1">
          <a:solidFill>
            <a:schemeClr val="hlink"/>
          </a:solidFill>
          <a:latin typeface="Arial" charset="0"/>
        </a:defRPr>
      </a:lvl2pPr>
      <a:lvl3pPr algn="ctr" rtl="0" eaLnBrk="0" fontAlgn="base" hangingPunct="0">
        <a:spcBef>
          <a:spcPct val="0"/>
        </a:spcBef>
        <a:spcAft>
          <a:spcPct val="0"/>
        </a:spcAft>
        <a:defRPr sz="3600" b="1" i="1">
          <a:solidFill>
            <a:schemeClr val="hlink"/>
          </a:solidFill>
          <a:latin typeface="Arial" charset="0"/>
        </a:defRPr>
      </a:lvl3pPr>
      <a:lvl4pPr algn="ctr" rtl="0" eaLnBrk="0" fontAlgn="base" hangingPunct="0">
        <a:spcBef>
          <a:spcPct val="0"/>
        </a:spcBef>
        <a:spcAft>
          <a:spcPct val="0"/>
        </a:spcAft>
        <a:defRPr sz="3600" b="1" i="1">
          <a:solidFill>
            <a:schemeClr val="hlink"/>
          </a:solidFill>
          <a:latin typeface="Arial" charset="0"/>
        </a:defRPr>
      </a:lvl4pPr>
      <a:lvl5pPr algn="ctr" rtl="0" eaLnBrk="0" fontAlgn="base" hangingPunct="0">
        <a:spcBef>
          <a:spcPct val="0"/>
        </a:spcBef>
        <a:spcAft>
          <a:spcPct val="0"/>
        </a:spcAft>
        <a:defRPr sz="3600" b="1" i="1">
          <a:solidFill>
            <a:schemeClr val="hlink"/>
          </a:solidFill>
          <a:latin typeface="Arial" charset="0"/>
        </a:defRPr>
      </a:lvl5pPr>
      <a:lvl6pPr marL="457200" algn="ctr" rtl="0" eaLnBrk="0" fontAlgn="base" hangingPunct="0">
        <a:spcBef>
          <a:spcPct val="0"/>
        </a:spcBef>
        <a:spcAft>
          <a:spcPct val="0"/>
        </a:spcAft>
        <a:defRPr sz="3600" b="1" i="1">
          <a:solidFill>
            <a:schemeClr val="hlink"/>
          </a:solidFill>
          <a:latin typeface="Arial" charset="0"/>
        </a:defRPr>
      </a:lvl6pPr>
      <a:lvl7pPr marL="914400" algn="ctr" rtl="0" eaLnBrk="0" fontAlgn="base" hangingPunct="0">
        <a:spcBef>
          <a:spcPct val="0"/>
        </a:spcBef>
        <a:spcAft>
          <a:spcPct val="0"/>
        </a:spcAft>
        <a:defRPr sz="3600" b="1" i="1">
          <a:solidFill>
            <a:schemeClr val="hlink"/>
          </a:solidFill>
          <a:latin typeface="Arial" charset="0"/>
        </a:defRPr>
      </a:lvl7pPr>
      <a:lvl8pPr marL="1371600" algn="ctr" rtl="0" eaLnBrk="0" fontAlgn="base" hangingPunct="0">
        <a:spcBef>
          <a:spcPct val="0"/>
        </a:spcBef>
        <a:spcAft>
          <a:spcPct val="0"/>
        </a:spcAft>
        <a:defRPr sz="3600" b="1" i="1">
          <a:solidFill>
            <a:schemeClr val="hlink"/>
          </a:solidFill>
          <a:latin typeface="Arial" charset="0"/>
        </a:defRPr>
      </a:lvl8pPr>
      <a:lvl9pPr marL="1828800" algn="ctr" rtl="0" eaLnBrk="0" fontAlgn="base" hangingPunct="0">
        <a:spcBef>
          <a:spcPct val="0"/>
        </a:spcBef>
        <a:spcAft>
          <a:spcPct val="0"/>
        </a:spcAft>
        <a:defRPr sz="3600" b="1" i="1">
          <a:solidFill>
            <a:schemeClr val="hlink"/>
          </a:solidFill>
          <a:latin typeface="Arial" charset="0"/>
        </a:defRPr>
      </a:lvl9pPr>
    </p:titleStyle>
    <p:bodyStyle>
      <a:lvl1pPr marL="285750" indent="-285750" algn="l" rtl="0" eaLnBrk="0" fontAlgn="base" hangingPunct="0">
        <a:spcBef>
          <a:spcPct val="20000"/>
        </a:spcBef>
        <a:spcAft>
          <a:spcPct val="0"/>
        </a:spcAft>
        <a:buClr>
          <a:schemeClr val="tx1"/>
        </a:buClr>
        <a:buChar char="•"/>
        <a:defRPr sz="2400" b="1">
          <a:solidFill>
            <a:schemeClr val="tx1"/>
          </a:solidFill>
          <a:latin typeface="+mn-lt"/>
          <a:ea typeface="+mn-ea"/>
          <a:cs typeface="+mn-cs"/>
        </a:defRPr>
      </a:lvl1pPr>
      <a:lvl2pPr marL="688975" indent="-288925" algn="l" rtl="0" eaLnBrk="0" fontAlgn="base" hangingPunct="0">
        <a:spcBef>
          <a:spcPct val="20000"/>
        </a:spcBef>
        <a:spcAft>
          <a:spcPct val="0"/>
        </a:spcAft>
        <a:buClr>
          <a:schemeClr val="tx1"/>
        </a:buClr>
        <a:buChar char="•"/>
        <a:defRPr sz="2000" b="1">
          <a:solidFill>
            <a:schemeClr val="tx1"/>
          </a:solidFill>
          <a:latin typeface="+mn-lt"/>
        </a:defRPr>
      </a:lvl2pPr>
      <a:lvl3pPr marL="1027113" indent="-223838" algn="l" rtl="0" eaLnBrk="0" fontAlgn="base" hangingPunct="0">
        <a:spcBef>
          <a:spcPct val="20000"/>
        </a:spcBef>
        <a:spcAft>
          <a:spcPct val="0"/>
        </a:spcAft>
        <a:buClr>
          <a:schemeClr val="tx1"/>
        </a:buClr>
        <a:buChar char="•"/>
        <a:defRPr sz="2000" b="1">
          <a:solidFill>
            <a:schemeClr val="tx1"/>
          </a:solidFill>
          <a:latin typeface="+mn-lt"/>
        </a:defRPr>
      </a:lvl3pPr>
      <a:lvl4pPr marL="16002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4pPr>
      <a:lvl5pPr marL="20574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5pPr>
      <a:lvl6pPr marL="25146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6pPr>
      <a:lvl7pPr marL="29718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7pPr>
      <a:lvl8pPr marL="34290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8pPr>
      <a:lvl9pPr marL="3886200" indent="-228600" algn="l" rtl="0" eaLnBrk="0" fontAlgn="base" hangingPunct="0">
        <a:spcBef>
          <a:spcPct val="20000"/>
        </a:spcBef>
        <a:spcAft>
          <a:spcPct val="0"/>
        </a:spcAft>
        <a:buClr>
          <a:srgbClr val="FFFF00"/>
        </a:buClr>
        <a:buSzPct val="120000"/>
        <a:buChar char="•"/>
        <a:defRPr sz="2000" b="1">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084" y="2528047"/>
            <a:ext cx="10363200" cy="1698809"/>
          </a:xfrm>
        </p:spPr>
        <p:txBody>
          <a:bodyPr/>
          <a:lstStyle/>
          <a:p>
            <a:pPr algn="ctr"/>
            <a:r>
              <a:rPr lang="en-US" sz="4400" dirty="0" smtClean="0"/>
              <a:t>MODULE 5</a:t>
            </a:r>
            <a:br>
              <a:rPr lang="en-US" sz="4400" dirty="0" smtClean="0"/>
            </a:br>
            <a:r>
              <a:rPr lang="en-US" sz="4400" dirty="0" smtClean="0"/>
              <a:t>Engineering Flight </a:t>
            </a:r>
            <a:br>
              <a:rPr lang="en-US" sz="4400" dirty="0" smtClean="0"/>
            </a:br>
            <a:r>
              <a:rPr lang="en-US" sz="4400" dirty="0" smtClean="0"/>
              <a:t>(Reference manual info)</a:t>
            </a:r>
            <a:endParaRPr lang="en-US" sz="4400" dirty="0"/>
          </a:p>
        </p:txBody>
      </p:sp>
      <p:sp>
        <p:nvSpPr>
          <p:cNvPr id="5" name="Slide Number Placeholder 4"/>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BDC52-836B-4C95-8085-BFD71CF66637}" type="slidenum">
              <a:rPr kumimoji="0" lang="en-US" sz="1000" b="0" i="0" u="none" strike="noStrike" kern="1200" cap="none" spc="0" normalizeH="0" baseline="0" noProof="0" smtClean="0">
                <a:ln>
                  <a:noFill/>
                </a:ln>
                <a:solidFill>
                  <a:srgbClr val="969696"/>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00" b="0" i="0" u="none" strike="noStrike" kern="1200" cap="none" spc="0" normalizeH="0" baseline="0" noProof="0" dirty="0">
              <a:ln>
                <a:noFill/>
              </a:ln>
              <a:solidFill>
                <a:srgbClr val="969696"/>
              </a:solidFill>
              <a:effectLst/>
              <a:uLnTx/>
              <a:uFillTx/>
              <a:latin typeface="Arial" charset="0"/>
              <a:ea typeface="+mn-ea"/>
              <a:cs typeface="+mn-cs"/>
            </a:endParaRPr>
          </a:p>
        </p:txBody>
      </p:sp>
    </p:spTree>
    <p:extLst>
      <p:ext uri="{BB962C8B-B14F-4D97-AF65-F5344CB8AC3E}">
        <p14:creationId xmlns:p14="http://schemas.microsoft.com/office/powerpoint/2010/main" val="17730284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Engineering Flight</a:t>
            </a:r>
            <a:endParaRPr lang="en-US" dirty="0"/>
          </a:p>
        </p:txBody>
      </p:sp>
      <p:sp>
        <p:nvSpPr>
          <p:cNvPr id="3" name="Content Placeholder 2"/>
          <p:cNvSpPr>
            <a:spLocks noGrp="1"/>
          </p:cNvSpPr>
          <p:nvPr>
            <p:ph idx="1"/>
          </p:nvPr>
        </p:nvSpPr>
        <p:spPr/>
        <p:txBody>
          <a:bodyPr/>
          <a:lstStyle/>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928" y="551656"/>
            <a:ext cx="952500" cy="9525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41277" y="657928"/>
            <a:ext cx="1120783" cy="948930"/>
          </a:xfrm>
          <a:prstGeom prst="rect">
            <a:avLst/>
          </a:prstGeom>
        </p:spPr>
      </p:pic>
      <p:sp>
        <p:nvSpPr>
          <p:cNvPr id="6" name="Flowchart: Process 5"/>
          <p:cNvSpPr/>
          <p:nvPr/>
        </p:nvSpPr>
        <p:spPr bwMode="auto">
          <a:xfrm>
            <a:off x="4215866" y="2285282"/>
            <a:ext cx="3532472" cy="646331"/>
          </a:xfrm>
          <a:prstGeom prst="flowChartProcess">
            <a:avLst/>
          </a:prstGeom>
          <a:solidFill>
            <a:srgbClr val="C0C0C0"/>
          </a:solidFill>
          <a:ln w="28575"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1" i="1" u="none" strike="noStrike" kern="0" cap="none" spc="0" normalizeH="0" baseline="0" noProof="0" dirty="0" smtClean="0">
                <a:ln>
                  <a:noFill/>
                </a:ln>
                <a:solidFill>
                  <a:srgbClr val="0C2D83"/>
                </a:solidFill>
                <a:effectLst/>
                <a:uLnTx/>
                <a:uFillTx/>
                <a:latin typeface="Arial" charset="0"/>
              </a:rPr>
              <a:t>FLIGHT CHIEF</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800" b="1" i="1" u="none" strike="noStrike" kern="0" cap="none" spc="0" normalizeH="0" baseline="0" noProof="0" dirty="0" smtClean="0">
                <a:ln>
                  <a:noFill/>
                </a:ln>
                <a:solidFill>
                  <a:srgbClr val="0C2D83"/>
                </a:solidFill>
                <a:effectLst/>
                <a:uLnTx/>
                <a:uFillTx/>
                <a:latin typeface="Arial" charset="0"/>
              </a:rPr>
              <a:t>Fred</a:t>
            </a:r>
            <a:r>
              <a:rPr kumimoji="0" lang="en-US" sz="1800" b="1" i="1" u="none" strike="noStrike" kern="0" cap="none" spc="0" normalizeH="0" noProof="0" dirty="0" smtClean="0">
                <a:ln>
                  <a:noFill/>
                </a:ln>
                <a:solidFill>
                  <a:srgbClr val="0C2D83"/>
                </a:solidFill>
                <a:effectLst/>
                <a:uLnTx/>
                <a:uFillTx/>
                <a:latin typeface="Arial" charset="0"/>
              </a:rPr>
              <a:t> Espy</a:t>
            </a:r>
            <a:endParaRPr kumimoji="0" lang="en-US" sz="1800" b="1" i="1" u="none" strike="noStrike" kern="0" cap="none" spc="0" normalizeH="0" baseline="0" noProof="0" dirty="0" smtClean="0">
              <a:ln>
                <a:noFill/>
              </a:ln>
              <a:solidFill>
                <a:srgbClr val="0C2D83"/>
              </a:solidFill>
              <a:effectLst/>
              <a:uLnTx/>
              <a:uFillTx/>
              <a:latin typeface="Arial" charset="0"/>
            </a:endParaRPr>
          </a:p>
        </p:txBody>
      </p:sp>
      <p:cxnSp>
        <p:nvCxnSpPr>
          <p:cNvPr id="7" name="Straight Connector 6"/>
          <p:cNvCxnSpPr/>
          <p:nvPr/>
        </p:nvCxnSpPr>
        <p:spPr bwMode="auto">
          <a:xfrm>
            <a:off x="5982102" y="2931613"/>
            <a:ext cx="0" cy="321726"/>
          </a:xfrm>
          <a:prstGeom prst="line">
            <a:avLst/>
          </a:prstGeom>
          <a:solidFill>
            <a:srgbClr val="C0C0C0"/>
          </a:solidFill>
          <a:ln w="28575" cap="flat" cmpd="sng" algn="ctr">
            <a:solidFill>
              <a:srgbClr val="000000"/>
            </a:solidFill>
            <a:prstDash val="solid"/>
            <a:round/>
            <a:headEnd type="none" w="med" len="med"/>
            <a:tailEnd type="none" w="med" len="med"/>
          </a:ln>
          <a:effectLst/>
        </p:spPr>
      </p:cxnSp>
      <p:cxnSp>
        <p:nvCxnSpPr>
          <p:cNvPr id="8" name="Straight Connector 7"/>
          <p:cNvCxnSpPr/>
          <p:nvPr/>
        </p:nvCxnSpPr>
        <p:spPr bwMode="auto">
          <a:xfrm>
            <a:off x="5982098" y="3253339"/>
            <a:ext cx="2261937" cy="0"/>
          </a:xfrm>
          <a:prstGeom prst="line">
            <a:avLst/>
          </a:prstGeom>
          <a:solidFill>
            <a:srgbClr val="C0C0C0"/>
          </a:solidFill>
          <a:ln w="28575" cap="flat" cmpd="sng" algn="ctr">
            <a:solidFill>
              <a:srgbClr val="000000"/>
            </a:solidFill>
            <a:prstDash val="solid"/>
            <a:round/>
            <a:headEnd type="none" w="med" len="med"/>
            <a:tailEnd type="none" w="med" len="med"/>
          </a:ln>
          <a:effectLst/>
        </p:spPr>
      </p:cxnSp>
      <p:cxnSp>
        <p:nvCxnSpPr>
          <p:cNvPr id="9" name="Straight Connector 8"/>
          <p:cNvCxnSpPr/>
          <p:nvPr/>
        </p:nvCxnSpPr>
        <p:spPr bwMode="auto">
          <a:xfrm flipH="1">
            <a:off x="3859728" y="3245799"/>
            <a:ext cx="2122370" cy="0"/>
          </a:xfrm>
          <a:prstGeom prst="line">
            <a:avLst/>
          </a:prstGeom>
          <a:solidFill>
            <a:srgbClr val="C0C0C0"/>
          </a:solidFill>
          <a:ln w="28575" cap="flat" cmpd="sng" algn="ctr">
            <a:solidFill>
              <a:srgbClr val="000000"/>
            </a:solidFill>
            <a:prstDash val="solid"/>
            <a:round/>
            <a:headEnd type="none" w="med" len="med"/>
            <a:tailEnd type="none" w="med" len="med"/>
          </a:ln>
          <a:effectLst/>
        </p:spPr>
      </p:cxnSp>
      <p:sp>
        <p:nvSpPr>
          <p:cNvPr id="10" name="Rectangle 9"/>
          <p:cNvSpPr/>
          <p:nvPr/>
        </p:nvSpPr>
        <p:spPr bwMode="auto">
          <a:xfrm>
            <a:off x="2320217" y="3554137"/>
            <a:ext cx="3118585" cy="523220"/>
          </a:xfrm>
          <a:prstGeom prst="rect">
            <a:avLst/>
          </a:prstGeom>
          <a:solidFill>
            <a:srgbClr val="C0C0C0"/>
          </a:solidFill>
          <a:ln w="28575"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1" i="1" u="none" strike="noStrike" kern="0" cap="none" spc="0" normalizeH="0" baseline="0" noProof="0" dirty="0" smtClean="0">
                <a:ln>
                  <a:noFill/>
                </a:ln>
                <a:solidFill>
                  <a:srgbClr val="0C2D83"/>
                </a:solidFill>
                <a:effectLst/>
                <a:uLnTx/>
                <a:uFillTx/>
                <a:latin typeface="Arial" charset="0"/>
              </a:rPr>
              <a:t>PORTFOLIO OPTIMIZATION</a:t>
            </a:r>
          </a:p>
          <a:p>
            <a:pPr marL="0" marR="0" lvl="0" indent="0" algn="ctr" defTabSz="914400" eaLnBrk="0" fontAlgn="base" latinLnBrk="0" hangingPunct="0">
              <a:lnSpc>
                <a:spcPct val="100000"/>
              </a:lnSpc>
              <a:spcBef>
                <a:spcPct val="0"/>
              </a:spcBef>
              <a:spcAft>
                <a:spcPct val="0"/>
              </a:spcAft>
              <a:buClrTx/>
              <a:buSzTx/>
              <a:buFontTx/>
              <a:buNone/>
              <a:tabLst/>
              <a:defRPr/>
            </a:pPr>
            <a:r>
              <a:rPr lang="en-US" sz="1400" b="1" i="1" kern="0" dirty="0" smtClean="0">
                <a:solidFill>
                  <a:srgbClr val="0C2D83"/>
                </a:solidFill>
                <a:latin typeface="Arial" charset="0"/>
              </a:rPr>
              <a:t>Vacant</a:t>
            </a:r>
            <a:endParaRPr kumimoji="0" lang="en-US" sz="1400" b="1" i="1" u="none" strike="noStrike" kern="0" cap="none" spc="0" normalizeH="0" baseline="0" noProof="0" dirty="0" smtClean="0">
              <a:ln>
                <a:noFill/>
              </a:ln>
              <a:solidFill>
                <a:srgbClr val="0C2D83"/>
              </a:solidFill>
              <a:effectLst/>
              <a:uLnTx/>
              <a:uFillTx/>
              <a:latin typeface="Arial" charset="0"/>
            </a:endParaRPr>
          </a:p>
        </p:txBody>
      </p:sp>
      <p:cxnSp>
        <p:nvCxnSpPr>
          <p:cNvPr id="13" name="Straight Connector 12"/>
          <p:cNvCxnSpPr/>
          <p:nvPr/>
        </p:nvCxnSpPr>
        <p:spPr bwMode="auto">
          <a:xfrm flipH="1">
            <a:off x="2430621" y="4057988"/>
            <a:ext cx="3947" cy="1287073"/>
          </a:xfrm>
          <a:prstGeom prst="line">
            <a:avLst/>
          </a:prstGeom>
          <a:solidFill>
            <a:srgbClr val="C0C0C0"/>
          </a:solidFill>
          <a:ln w="28575" cap="flat" cmpd="sng" algn="ctr">
            <a:solidFill>
              <a:srgbClr val="000000"/>
            </a:solidFill>
            <a:prstDash val="solid"/>
            <a:round/>
            <a:headEnd type="none" w="med" len="med"/>
            <a:tailEnd type="none" w="med" len="med"/>
          </a:ln>
          <a:effectLst/>
        </p:spPr>
      </p:cxnSp>
      <p:cxnSp>
        <p:nvCxnSpPr>
          <p:cNvPr id="14" name="Straight Connector 13"/>
          <p:cNvCxnSpPr/>
          <p:nvPr/>
        </p:nvCxnSpPr>
        <p:spPr bwMode="auto">
          <a:xfrm flipV="1">
            <a:off x="2422266" y="4575722"/>
            <a:ext cx="176534" cy="1"/>
          </a:xfrm>
          <a:prstGeom prst="line">
            <a:avLst/>
          </a:prstGeom>
          <a:solidFill>
            <a:srgbClr val="C0C0C0"/>
          </a:solidFill>
          <a:ln w="28575" cap="flat" cmpd="sng" algn="ctr">
            <a:solidFill>
              <a:srgbClr val="000000"/>
            </a:solidFill>
            <a:prstDash val="solid"/>
            <a:round/>
            <a:headEnd type="none" w="med" len="med"/>
            <a:tailEnd type="none" w="med" len="med"/>
          </a:ln>
          <a:effectLst/>
        </p:spPr>
      </p:cxnSp>
      <p:sp>
        <p:nvSpPr>
          <p:cNvPr id="15" name="Flowchart: Process 14"/>
          <p:cNvSpPr/>
          <p:nvPr/>
        </p:nvSpPr>
        <p:spPr bwMode="auto">
          <a:xfrm>
            <a:off x="2633822" y="4402016"/>
            <a:ext cx="2772075" cy="307777"/>
          </a:xfrm>
          <a:prstGeom prst="flowChartProcess">
            <a:avLst/>
          </a:prstGeom>
          <a:solidFill>
            <a:srgbClr val="C0C0C0"/>
          </a:solidFill>
          <a:ln w="28575"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1" i="1" u="none" strike="noStrike" kern="0" cap="none" spc="0" normalizeH="0" baseline="0" noProof="0" dirty="0" smtClean="0">
                <a:ln>
                  <a:noFill/>
                </a:ln>
                <a:solidFill>
                  <a:srgbClr val="0C2D83"/>
                </a:solidFill>
                <a:effectLst/>
                <a:uLnTx/>
                <a:uFillTx/>
                <a:latin typeface="Arial" charset="0"/>
              </a:rPr>
              <a:t>PLANNING</a:t>
            </a:r>
          </a:p>
        </p:txBody>
      </p:sp>
      <p:sp>
        <p:nvSpPr>
          <p:cNvPr id="17" name="Flowchart: Process 16"/>
          <p:cNvSpPr/>
          <p:nvPr/>
        </p:nvSpPr>
        <p:spPr bwMode="auto">
          <a:xfrm>
            <a:off x="2666727" y="5191173"/>
            <a:ext cx="2772075" cy="307777"/>
          </a:xfrm>
          <a:prstGeom prst="flowChartProcess">
            <a:avLst/>
          </a:prstGeom>
          <a:solidFill>
            <a:srgbClr val="C0C0C0"/>
          </a:solidFill>
          <a:ln w="28575"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1" i="1" u="none" strike="noStrike" kern="0" cap="none" spc="0" normalizeH="0" baseline="0" noProof="0" dirty="0" smtClean="0">
                <a:ln>
                  <a:noFill/>
                </a:ln>
                <a:solidFill>
                  <a:srgbClr val="0C2D83"/>
                </a:solidFill>
                <a:effectLst/>
                <a:uLnTx/>
                <a:uFillTx/>
                <a:latin typeface="Arial" charset="0"/>
              </a:rPr>
              <a:t>PROGRAM DEVELOPMENT</a:t>
            </a:r>
          </a:p>
        </p:txBody>
      </p:sp>
      <p:cxnSp>
        <p:nvCxnSpPr>
          <p:cNvPr id="18" name="Straight Connector 17"/>
          <p:cNvCxnSpPr>
            <a:endCxn id="17" idx="1"/>
          </p:cNvCxnSpPr>
          <p:nvPr/>
        </p:nvCxnSpPr>
        <p:spPr bwMode="auto">
          <a:xfrm>
            <a:off x="2442102" y="5345061"/>
            <a:ext cx="224625" cy="1"/>
          </a:xfrm>
          <a:prstGeom prst="line">
            <a:avLst/>
          </a:prstGeom>
          <a:solidFill>
            <a:srgbClr val="C0C0C0"/>
          </a:solidFill>
          <a:ln w="28575" cap="flat" cmpd="sng" algn="ctr">
            <a:solidFill>
              <a:srgbClr val="000000"/>
            </a:solidFill>
            <a:prstDash val="solid"/>
            <a:round/>
            <a:headEnd type="none" w="med" len="med"/>
            <a:tailEnd type="none" w="med" len="med"/>
          </a:ln>
          <a:effectLst/>
        </p:spPr>
      </p:cxnSp>
      <p:cxnSp>
        <p:nvCxnSpPr>
          <p:cNvPr id="19" name="Straight Connector 18"/>
          <p:cNvCxnSpPr/>
          <p:nvPr/>
        </p:nvCxnSpPr>
        <p:spPr bwMode="auto">
          <a:xfrm>
            <a:off x="8244035" y="3244115"/>
            <a:ext cx="0" cy="168836"/>
          </a:xfrm>
          <a:prstGeom prst="line">
            <a:avLst/>
          </a:prstGeom>
          <a:solidFill>
            <a:srgbClr val="C0C0C0"/>
          </a:solidFill>
          <a:ln w="28575" cap="flat" cmpd="sng" algn="ctr">
            <a:solidFill>
              <a:srgbClr val="000000"/>
            </a:solidFill>
            <a:prstDash val="solid"/>
            <a:round/>
            <a:headEnd type="none" w="med" len="med"/>
            <a:tailEnd type="none" w="med" len="med"/>
          </a:ln>
          <a:effectLst/>
        </p:spPr>
      </p:cxnSp>
      <p:sp>
        <p:nvSpPr>
          <p:cNvPr id="20" name="Rectangle 19"/>
          <p:cNvSpPr/>
          <p:nvPr/>
        </p:nvSpPr>
        <p:spPr bwMode="auto">
          <a:xfrm>
            <a:off x="6610952" y="3565351"/>
            <a:ext cx="3106620" cy="523220"/>
          </a:xfrm>
          <a:prstGeom prst="rect">
            <a:avLst/>
          </a:prstGeom>
          <a:solidFill>
            <a:srgbClr val="C0C0C0"/>
          </a:solidFill>
          <a:ln w="28575"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1" i="1" u="none" strike="noStrike" kern="0" cap="none" spc="0" normalizeH="0" baseline="0" noProof="0" dirty="0" smtClean="0">
                <a:ln>
                  <a:noFill/>
                </a:ln>
                <a:solidFill>
                  <a:srgbClr val="0C2D83"/>
                </a:solidFill>
                <a:effectLst/>
                <a:uLnTx/>
                <a:uFillTx/>
                <a:latin typeface="Arial" charset="0"/>
              </a:rPr>
              <a:t>PROJECT MANAGEMENT</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1" i="1" u="none" strike="noStrike" kern="0" cap="none" spc="0" normalizeH="0" baseline="0" noProof="0" dirty="0" smtClean="0">
                <a:ln>
                  <a:noFill/>
                </a:ln>
                <a:solidFill>
                  <a:srgbClr val="0C2D83"/>
                </a:solidFill>
                <a:effectLst/>
                <a:uLnTx/>
                <a:uFillTx/>
                <a:latin typeface="Arial" charset="0"/>
              </a:rPr>
              <a:t>Rob McRacken</a:t>
            </a:r>
          </a:p>
        </p:txBody>
      </p:sp>
      <p:cxnSp>
        <p:nvCxnSpPr>
          <p:cNvPr id="21" name="Straight Connector 20"/>
          <p:cNvCxnSpPr/>
          <p:nvPr/>
        </p:nvCxnSpPr>
        <p:spPr bwMode="auto">
          <a:xfrm>
            <a:off x="8244035" y="3380466"/>
            <a:ext cx="0" cy="168836"/>
          </a:xfrm>
          <a:prstGeom prst="line">
            <a:avLst/>
          </a:prstGeom>
          <a:solidFill>
            <a:srgbClr val="C0C0C0"/>
          </a:solidFill>
          <a:ln w="28575" cap="flat" cmpd="sng" algn="ctr">
            <a:solidFill>
              <a:srgbClr val="000000"/>
            </a:solidFill>
            <a:prstDash val="solid"/>
            <a:round/>
            <a:headEnd type="none" w="med" len="med"/>
            <a:tailEnd type="none" w="med" len="med"/>
          </a:ln>
          <a:effectLst/>
        </p:spPr>
      </p:cxnSp>
      <p:cxnSp>
        <p:nvCxnSpPr>
          <p:cNvPr id="23" name="Straight Connector 22"/>
          <p:cNvCxnSpPr>
            <a:endCxn id="24" idx="1"/>
          </p:cNvCxnSpPr>
          <p:nvPr/>
        </p:nvCxnSpPr>
        <p:spPr bwMode="auto">
          <a:xfrm>
            <a:off x="6804049" y="4555904"/>
            <a:ext cx="343200" cy="2284"/>
          </a:xfrm>
          <a:prstGeom prst="line">
            <a:avLst/>
          </a:prstGeom>
          <a:solidFill>
            <a:srgbClr val="C0C0C0"/>
          </a:solidFill>
          <a:ln w="28575" cap="flat" cmpd="sng" algn="ctr">
            <a:solidFill>
              <a:srgbClr val="000000"/>
            </a:solidFill>
            <a:prstDash val="solid"/>
            <a:round/>
            <a:headEnd type="none" w="med" len="med"/>
            <a:tailEnd type="none" w="med" len="med"/>
          </a:ln>
          <a:effectLst/>
        </p:spPr>
      </p:cxnSp>
      <p:sp>
        <p:nvSpPr>
          <p:cNvPr id="24" name="Flowchart: Process 23"/>
          <p:cNvSpPr/>
          <p:nvPr/>
        </p:nvSpPr>
        <p:spPr bwMode="auto">
          <a:xfrm>
            <a:off x="7147249" y="4404299"/>
            <a:ext cx="2752531" cy="307777"/>
          </a:xfrm>
          <a:prstGeom prst="flowChartProcess">
            <a:avLst/>
          </a:prstGeom>
          <a:solidFill>
            <a:srgbClr val="C0C0C0"/>
          </a:solidFill>
          <a:ln w="28575"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1" i="1" u="none" strike="noStrike" kern="0" cap="none" spc="0" normalizeH="0" baseline="0" noProof="0" dirty="0" smtClean="0">
                <a:ln>
                  <a:noFill/>
                </a:ln>
                <a:solidFill>
                  <a:srgbClr val="0C2D83"/>
                </a:solidFill>
                <a:effectLst/>
                <a:uLnTx/>
                <a:uFillTx/>
                <a:latin typeface="Arial" charset="0"/>
              </a:rPr>
              <a:t>PROJECT EXECUTION</a:t>
            </a:r>
          </a:p>
        </p:txBody>
      </p:sp>
      <p:cxnSp>
        <p:nvCxnSpPr>
          <p:cNvPr id="25" name="Straight Connector 24"/>
          <p:cNvCxnSpPr/>
          <p:nvPr/>
        </p:nvCxnSpPr>
        <p:spPr bwMode="auto">
          <a:xfrm flipV="1">
            <a:off x="6800934" y="5374828"/>
            <a:ext cx="302623" cy="7238"/>
          </a:xfrm>
          <a:prstGeom prst="line">
            <a:avLst/>
          </a:prstGeom>
          <a:solidFill>
            <a:srgbClr val="C0C0C0"/>
          </a:solidFill>
          <a:ln w="28575" cap="flat" cmpd="sng" algn="ctr">
            <a:solidFill>
              <a:srgbClr val="000000"/>
            </a:solidFill>
            <a:prstDash val="solid"/>
            <a:round/>
            <a:headEnd type="none" w="med" len="med"/>
            <a:tailEnd type="none" w="med" len="med"/>
          </a:ln>
          <a:effectLst/>
        </p:spPr>
      </p:cxnSp>
      <p:cxnSp>
        <p:nvCxnSpPr>
          <p:cNvPr id="26" name="Straight Connector 25"/>
          <p:cNvCxnSpPr/>
          <p:nvPr/>
        </p:nvCxnSpPr>
        <p:spPr bwMode="auto">
          <a:xfrm flipH="1">
            <a:off x="6797518" y="4104620"/>
            <a:ext cx="578" cy="1277446"/>
          </a:xfrm>
          <a:prstGeom prst="line">
            <a:avLst/>
          </a:prstGeom>
          <a:solidFill>
            <a:srgbClr val="C0C0C0"/>
          </a:solidFill>
          <a:ln w="28575" cap="flat" cmpd="sng" algn="ctr">
            <a:solidFill>
              <a:srgbClr val="000000"/>
            </a:solidFill>
            <a:prstDash val="solid"/>
            <a:round/>
            <a:headEnd type="none" w="med" len="med"/>
            <a:tailEnd type="none" w="med" len="med"/>
          </a:ln>
          <a:effectLst/>
        </p:spPr>
      </p:cxnSp>
      <p:sp>
        <p:nvSpPr>
          <p:cNvPr id="27" name="Flowchart: Process 26"/>
          <p:cNvSpPr/>
          <p:nvPr/>
        </p:nvSpPr>
        <p:spPr bwMode="auto">
          <a:xfrm>
            <a:off x="7156254" y="5179056"/>
            <a:ext cx="2734520" cy="307777"/>
          </a:xfrm>
          <a:prstGeom prst="flowChartProcess">
            <a:avLst/>
          </a:prstGeom>
          <a:solidFill>
            <a:srgbClr val="C0C0C0"/>
          </a:solidFill>
          <a:ln w="28575"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1" i="1" u="none" strike="noStrike" kern="0" cap="none" spc="0" normalizeH="0" baseline="0" noProof="0" dirty="0" smtClean="0">
                <a:ln>
                  <a:noFill/>
                </a:ln>
                <a:solidFill>
                  <a:srgbClr val="0C2D83"/>
                </a:solidFill>
                <a:effectLst/>
                <a:uLnTx/>
                <a:uFillTx/>
                <a:latin typeface="Arial" charset="0"/>
              </a:rPr>
              <a:t>EXECUTION SUPPORT</a:t>
            </a:r>
          </a:p>
        </p:txBody>
      </p:sp>
      <p:cxnSp>
        <p:nvCxnSpPr>
          <p:cNvPr id="29" name="Straight Connector 28"/>
          <p:cNvCxnSpPr/>
          <p:nvPr/>
        </p:nvCxnSpPr>
        <p:spPr bwMode="auto">
          <a:xfrm flipH="1">
            <a:off x="3859724" y="3244194"/>
            <a:ext cx="3" cy="220690"/>
          </a:xfrm>
          <a:prstGeom prst="line">
            <a:avLst/>
          </a:prstGeom>
          <a:solidFill>
            <a:srgbClr val="C0C0C0"/>
          </a:solidFill>
          <a:ln w="28575" cap="flat" cmpd="sng" algn="ctr">
            <a:solidFill>
              <a:srgbClr val="000000"/>
            </a:solidFill>
            <a:prstDash val="solid"/>
            <a:round/>
            <a:headEnd type="none" w="med" len="med"/>
            <a:tailEnd type="none" w="med" len="med"/>
          </a:ln>
          <a:effectLst/>
        </p:spPr>
      </p:cxnSp>
    </p:spTree>
    <p:extLst>
      <p:ext uri="{BB962C8B-B14F-4D97-AF65-F5344CB8AC3E}">
        <p14:creationId xmlns:p14="http://schemas.microsoft.com/office/powerpoint/2010/main" val="1682274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C2D83"/>
                </a:solidFill>
              </a:rPr>
              <a:t>Planning and Programming</a:t>
            </a:r>
            <a:r>
              <a:rPr lang="en-US" dirty="0">
                <a:solidFill>
                  <a:srgbClr val="0C2D83"/>
                </a:solidFill>
              </a:rPr>
              <a:t/>
            </a:r>
            <a:br>
              <a:rPr lang="en-US" dirty="0">
                <a:solidFill>
                  <a:srgbClr val="0C2D83"/>
                </a:solidFill>
              </a:rPr>
            </a:br>
            <a:endParaRPr lang="en-US" dirty="0"/>
          </a:p>
        </p:txBody>
      </p:sp>
      <p:sp>
        <p:nvSpPr>
          <p:cNvPr id="3" name="Content Placeholder 2"/>
          <p:cNvSpPr>
            <a:spLocks noGrp="1"/>
          </p:cNvSpPr>
          <p:nvPr>
            <p:ph idx="1"/>
          </p:nvPr>
        </p:nvSpPr>
        <p:spPr/>
        <p:txBody>
          <a:bodyPr>
            <a:normAutofit fontScale="92500" lnSpcReduction="10000"/>
          </a:bodyPr>
          <a:lstStyle/>
          <a:p>
            <a:r>
              <a:rPr lang="en-US" dirty="0"/>
              <a:t>Portfolio Optimization Element:</a:t>
            </a:r>
          </a:p>
          <a:p>
            <a:pPr lvl="1">
              <a:buClr>
                <a:srgbClr val="000000"/>
              </a:buClr>
            </a:pPr>
            <a:r>
              <a:rPr lang="en-US" dirty="0">
                <a:solidFill>
                  <a:srgbClr val="000000"/>
                </a:solidFill>
              </a:rPr>
              <a:t>Responsible for Community Planning and </a:t>
            </a:r>
            <a:r>
              <a:rPr lang="en-US" u="sng" dirty="0">
                <a:solidFill>
                  <a:srgbClr val="000000"/>
                </a:solidFill>
              </a:rPr>
              <a:t>Site Approvals</a:t>
            </a:r>
            <a:r>
              <a:rPr lang="en-US" dirty="0">
                <a:solidFill>
                  <a:srgbClr val="000000"/>
                </a:solidFill>
              </a:rPr>
              <a:t>.</a:t>
            </a:r>
          </a:p>
          <a:p>
            <a:pPr lvl="1">
              <a:buClr>
                <a:srgbClr val="000000"/>
              </a:buClr>
            </a:pPr>
            <a:r>
              <a:rPr lang="en-US" dirty="0">
                <a:solidFill>
                  <a:srgbClr val="000000"/>
                </a:solidFill>
              </a:rPr>
              <a:t>Site Approvals are necessary when work happens in an undeveloped area.</a:t>
            </a:r>
          </a:p>
          <a:p>
            <a:pPr lvl="1"/>
            <a:r>
              <a:rPr lang="en-US" dirty="0"/>
              <a:t>Responsible for creating and managing the Air Force Integrated Priority List (IPL), Army SRMD Priority List, the AF Integrated MILCON and the Army MILCON for all future projects. The AF IPL and MILCON lists are approved by the Facility Board and prioritized based on project score to compete for centralized AF Funding.  The Army lists are approved by the Senior Mission Commander and submitted through IMCOM/AMC to compete for funds.</a:t>
            </a:r>
          </a:p>
          <a:p>
            <a:pPr lvl="1"/>
            <a:r>
              <a:rPr lang="en-US" dirty="0"/>
              <a:t>Responsible for programming and development of all projects centrally funded AF and IMCOM funded Army projects</a:t>
            </a:r>
            <a:r>
              <a:rPr lang="en-US" dirty="0" smtClean="0"/>
              <a:t>.</a:t>
            </a:r>
          </a:p>
          <a:p>
            <a:pPr lvl="1"/>
            <a:r>
              <a:rPr lang="en-US" dirty="0" smtClean="0"/>
              <a:t>Provides Site Approvals: Melvin A. Carter 757-878-0415</a:t>
            </a:r>
            <a:endParaRPr lang="en-US" dirty="0"/>
          </a:p>
          <a:p>
            <a:pPr lvl="1"/>
            <a:r>
              <a:rPr lang="en-US" dirty="0"/>
              <a:t>Provides GIS services: </a:t>
            </a:r>
            <a:r>
              <a:rPr lang="en-US" dirty="0" smtClean="0"/>
              <a:t>William T. Donnell 757-878-3973</a:t>
            </a:r>
            <a:endParaRPr lang="en-US" dirty="0"/>
          </a:p>
          <a:p>
            <a:pPr lvl="1"/>
            <a:r>
              <a:rPr lang="en-US" dirty="0"/>
              <a:t>Responsible for providing support to USACE for MILCON projects.</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928" y="551656"/>
            <a:ext cx="952500" cy="9525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41277" y="657928"/>
            <a:ext cx="1120783" cy="948930"/>
          </a:xfrm>
          <a:prstGeom prst="rect">
            <a:avLst/>
          </a:prstGeom>
        </p:spPr>
      </p:pic>
    </p:spTree>
    <p:extLst>
      <p:ext uri="{BB962C8B-B14F-4D97-AF65-F5344CB8AC3E}">
        <p14:creationId xmlns:p14="http://schemas.microsoft.com/office/powerpoint/2010/main" val="1105139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C2D83"/>
                </a:solidFill>
              </a:rPr>
              <a:t>Execution</a:t>
            </a:r>
            <a:r>
              <a:rPr lang="en-US" dirty="0">
                <a:solidFill>
                  <a:srgbClr val="0C2D83"/>
                </a:solidFill>
              </a:rPr>
              <a:t/>
            </a:r>
            <a:br>
              <a:rPr lang="en-US" dirty="0">
                <a:solidFill>
                  <a:srgbClr val="0C2D83"/>
                </a:solidFill>
              </a:rPr>
            </a:br>
            <a:endParaRPr lang="en-US" dirty="0"/>
          </a:p>
        </p:txBody>
      </p:sp>
      <p:sp>
        <p:nvSpPr>
          <p:cNvPr id="3" name="Content Placeholder 2"/>
          <p:cNvSpPr>
            <a:spLocks noGrp="1"/>
          </p:cNvSpPr>
          <p:nvPr>
            <p:ph idx="1"/>
          </p:nvPr>
        </p:nvSpPr>
        <p:spPr/>
        <p:txBody>
          <a:bodyPr>
            <a:normAutofit/>
          </a:bodyPr>
          <a:lstStyle/>
          <a:p>
            <a:r>
              <a:rPr lang="en-US" dirty="0"/>
              <a:t>Project Management Element:</a:t>
            </a:r>
          </a:p>
          <a:p>
            <a:pPr lvl="1"/>
            <a:r>
              <a:rPr lang="en-US" dirty="0"/>
              <a:t>Responsible for Construction Project Development; SOWs, IGEs, RFPs, and project execution; contract oversight, construction inspections, and project close out.</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928" y="551656"/>
            <a:ext cx="952500" cy="9525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41277" y="657928"/>
            <a:ext cx="1120783" cy="948930"/>
          </a:xfrm>
          <a:prstGeom prst="rect">
            <a:avLst/>
          </a:prstGeom>
        </p:spPr>
      </p:pic>
    </p:spTree>
    <p:extLst>
      <p:ext uri="{BB962C8B-B14F-4D97-AF65-F5344CB8AC3E}">
        <p14:creationId xmlns:p14="http://schemas.microsoft.com/office/powerpoint/2010/main" val="616938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rgbClr val="0C2D83"/>
                </a:solidFill>
              </a:rPr>
              <a:t>Engineering Project Contract </a:t>
            </a:r>
            <a:br>
              <a:rPr lang="en-US" dirty="0" smtClean="0">
                <a:solidFill>
                  <a:srgbClr val="0C2D83"/>
                </a:solidFill>
              </a:rPr>
            </a:br>
            <a:r>
              <a:rPr lang="en-US" dirty="0" smtClean="0">
                <a:solidFill>
                  <a:srgbClr val="0C2D83"/>
                </a:solidFill>
              </a:rPr>
              <a:t>Avenues</a:t>
            </a:r>
            <a:r>
              <a:rPr lang="en-US" dirty="0">
                <a:solidFill>
                  <a:srgbClr val="0C2D83"/>
                </a:solidFill>
              </a:rPr>
              <a:t/>
            </a:r>
            <a:br>
              <a:rPr lang="en-US" dirty="0">
                <a:solidFill>
                  <a:srgbClr val="0C2D83"/>
                </a:solidFill>
              </a:rPr>
            </a:br>
            <a:endParaRPr lang="en-US" dirty="0"/>
          </a:p>
        </p:txBody>
      </p:sp>
      <p:sp>
        <p:nvSpPr>
          <p:cNvPr id="3" name="Content Placeholder 2"/>
          <p:cNvSpPr>
            <a:spLocks noGrp="1"/>
          </p:cNvSpPr>
          <p:nvPr>
            <p:ph idx="1"/>
          </p:nvPr>
        </p:nvSpPr>
        <p:spPr/>
        <p:txBody>
          <a:bodyPr>
            <a:normAutofit fontScale="70000" lnSpcReduction="20000"/>
          </a:bodyPr>
          <a:lstStyle/>
          <a:p>
            <a:r>
              <a:rPr lang="en-US" sz="3100" dirty="0"/>
              <a:t>SABER (</a:t>
            </a:r>
            <a:r>
              <a:rPr lang="en-US" sz="3100" u="sng" dirty="0"/>
              <a:t>S</a:t>
            </a:r>
            <a:r>
              <a:rPr lang="en-US" sz="3100" dirty="0"/>
              <a:t>implified </a:t>
            </a:r>
            <a:r>
              <a:rPr lang="en-US" sz="3100" u="sng" dirty="0"/>
              <a:t>A</a:t>
            </a:r>
            <a:r>
              <a:rPr lang="en-US" sz="3100" dirty="0"/>
              <a:t>cquisition of </a:t>
            </a:r>
            <a:r>
              <a:rPr lang="en-US" sz="3100" u="sng" dirty="0"/>
              <a:t>B</a:t>
            </a:r>
            <a:r>
              <a:rPr lang="en-US" sz="3100" dirty="0"/>
              <a:t>ase </a:t>
            </a:r>
            <a:r>
              <a:rPr lang="en-US" sz="3100" u="sng" dirty="0"/>
              <a:t>E</a:t>
            </a:r>
            <a:r>
              <a:rPr lang="en-US" sz="3100" dirty="0"/>
              <a:t>ngineer </a:t>
            </a:r>
            <a:r>
              <a:rPr lang="en-US" sz="3100" u="sng" dirty="0" err="1"/>
              <a:t>R</a:t>
            </a:r>
            <a:r>
              <a:rPr lang="en-US" sz="3100" dirty="0" err="1"/>
              <a:t>eq’s</a:t>
            </a:r>
            <a:r>
              <a:rPr lang="en-US" sz="3100" dirty="0"/>
              <a:t>) </a:t>
            </a:r>
          </a:p>
          <a:p>
            <a:pPr lvl="1"/>
            <a:r>
              <a:rPr lang="en-US" sz="2500" dirty="0"/>
              <a:t>Fastest way to execute multi-craft work above shop scope but generally below $750K</a:t>
            </a:r>
          </a:p>
          <a:p>
            <a:pPr lvl="1"/>
            <a:r>
              <a:rPr lang="en-US" sz="2500" dirty="0"/>
              <a:t>Pre-priced line items, no competition, paying a premium for the quicker execution</a:t>
            </a:r>
          </a:p>
          <a:p>
            <a:pPr lvl="1"/>
            <a:r>
              <a:rPr lang="en-US" sz="2500" dirty="0"/>
              <a:t>Requires seed funds or Contracting Authority (Funds Assurance).</a:t>
            </a:r>
          </a:p>
          <a:p>
            <a:r>
              <a:rPr lang="en-US" sz="3100" dirty="0"/>
              <a:t>MACC (</a:t>
            </a:r>
            <a:r>
              <a:rPr lang="en-US" sz="3100" u="sng" dirty="0"/>
              <a:t>M</a:t>
            </a:r>
            <a:r>
              <a:rPr lang="en-US" sz="3100" dirty="0"/>
              <a:t>ultiple </a:t>
            </a:r>
            <a:r>
              <a:rPr lang="en-US" sz="3100" u="sng" dirty="0"/>
              <a:t>A</a:t>
            </a:r>
            <a:r>
              <a:rPr lang="en-US" sz="3100" dirty="0"/>
              <a:t>ward </a:t>
            </a:r>
            <a:r>
              <a:rPr lang="en-US" sz="3100" u="sng" dirty="0"/>
              <a:t>C</a:t>
            </a:r>
            <a:r>
              <a:rPr lang="en-US" sz="3100" dirty="0"/>
              <a:t>onstruction </a:t>
            </a:r>
            <a:r>
              <a:rPr lang="en-US" sz="3100" u="sng" dirty="0"/>
              <a:t>C</a:t>
            </a:r>
            <a:r>
              <a:rPr lang="en-US" sz="3100" dirty="0"/>
              <a:t>ontract)</a:t>
            </a:r>
          </a:p>
          <a:p>
            <a:pPr lvl="1"/>
            <a:r>
              <a:rPr lang="en-US" sz="2500" dirty="0"/>
              <a:t>Projects generally over $150K-200K to make it worth the contractors’ efforts to create bids</a:t>
            </a:r>
          </a:p>
          <a:p>
            <a:pPr lvl="1"/>
            <a:r>
              <a:rPr lang="en-US" sz="2500" dirty="0"/>
              <a:t>Generally more cost effective than SABER, but takes more time to execute and award</a:t>
            </a:r>
          </a:p>
          <a:p>
            <a:pPr lvl="1"/>
            <a:r>
              <a:rPr lang="en-US" sz="2500" dirty="0"/>
              <a:t>6 contractors selected; competing for all MACC awards</a:t>
            </a:r>
          </a:p>
          <a:p>
            <a:pPr lvl="1"/>
            <a:r>
              <a:rPr lang="en-US" sz="2500" dirty="0"/>
              <a:t>Needs full funding, or Contract Authority (CA).</a:t>
            </a:r>
          </a:p>
          <a:p>
            <a:pPr marL="342900" lvl="1" indent="-342900"/>
            <a:r>
              <a:rPr lang="en-US" sz="3100" dirty="0"/>
              <a:t>8(a): </a:t>
            </a:r>
            <a:r>
              <a:rPr lang="en-US" sz="2500" dirty="0"/>
              <a:t>Companies certified as Small/Disadvantaged/Women-Owned/Native-American-Owned/Alaskan/Etc…</a:t>
            </a:r>
            <a:endParaRPr lang="en-US" sz="3100" dirty="0"/>
          </a:p>
          <a:p>
            <a:pPr lvl="1"/>
            <a:r>
              <a:rPr lang="en-US" sz="2500" dirty="0"/>
              <a:t>Sole-Source; may not require solicitation or competition; 8(a)’s preferred over non-certified</a:t>
            </a:r>
          </a:p>
          <a:p>
            <a:r>
              <a:rPr lang="en-US" sz="3100" dirty="0"/>
              <a:t>Corps of Engineers – MILCON</a:t>
            </a:r>
          </a:p>
          <a:p>
            <a:pPr lvl="1"/>
            <a:r>
              <a:rPr lang="en-US" sz="2500" dirty="0"/>
              <a:t>Big construction projects in multi-millions, tough with current constrained budget</a:t>
            </a:r>
          </a:p>
          <a:p>
            <a:r>
              <a:rPr lang="en-US" sz="3100" dirty="0"/>
              <a:t>IDIQ (A/E, Roofing, Paving) (Painting by CEO) </a:t>
            </a:r>
          </a:p>
          <a:p>
            <a:pPr lvl="1"/>
            <a:r>
              <a:rPr lang="en-US" sz="2500" dirty="0"/>
              <a:t>Like SABER, pre-priced line items.</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928" y="551656"/>
            <a:ext cx="952500" cy="9525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41277" y="657928"/>
            <a:ext cx="1120783" cy="948930"/>
          </a:xfrm>
          <a:prstGeom prst="rect">
            <a:avLst/>
          </a:prstGeom>
        </p:spPr>
      </p:pic>
    </p:spTree>
    <p:extLst>
      <p:ext uri="{BB962C8B-B14F-4D97-AF65-F5344CB8AC3E}">
        <p14:creationId xmlns:p14="http://schemas.microsoft.com/office/powerpoint/2010/main" val="1476189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rgbClr val="0C2D83"/>
                </a:solidFill>
              </a:rPr>
              <a:t>Work Request Categories</a:t>
            </a:r>
            <a:endParaRPr lang="en-US" dirty="0"/>
          </a:p>
        </p:txBody>
      </p:sp>
      <p:sp>
        <p:nvSpPr>
          <p:cNvPr id="3" name="Content Placeholder 2"/>
          <p:cNvSpPr>
            <a:spLocks noGrp="1"/>
          </p:cNvSpPr>
          <p:nvPr>
            <p:ph idx="1"/>
          </p:nvPr>
        </p:nvSpPr>
        <p:spPr/>
        <p:txBody>
          <a:bodyPr>
            <a:normAutofit/>
          </a:bodyPr>
          <a:lstStyle/>
          <a:p>
            <a:r>
              <a:rPr lang="en-US" dirty="0"/>
              <a:t>Projects (Engineering Flight)  </a:t>
            </a:r>
          </a:p>
          <a:p>
            <a:pPr lvl="1">
              <a:buClr>
                <a:srgbClr val="000000"/>
              </a:buClr>
            </a:pPr>
            <a:r>
              <a:rPr lang="en-US" dirty="0">
                <a:solidFill>
                  <a:srgbClr val="000000"/>
                </a:solidFill>
              </a:rPr>
              <a:t>Major and Minor Construction, major maintenance/repair or new work </a:t>
            </a:r>
          </a:p>
          <a:p>
            <a:pPr lvl="1">
              <a:buClr>
                <a:srgbClr val="000000"/>
              </a:buClr>
            </a:pPr>
            <a:r>
              <a:rPr lang="en-US" dirty="0">
                <a:solidFill>
                  <a:srgbClr val="000000"/>
                </a:solidFill>
              </a:rPr>
              <a:t>Requires detailed planning or modification of a facility (to include all design efforts)</a:t>
            </a:r>
          </a:p>
          <a:p>
            <a:pPr lvl="1">
              <a:buClr>
                <a:srgbClr val="000000"/>
              </a:buClr>
            </a:pPr>
            <a:r>
              <a:rPr lang="en-US" dirty="0">
                <a:solidFill>
                  <a:srgbClr val="000000"/>
                </a:solidFill>
              </a:rPr>
              <a:t>FM must submit AF 332</a:t>
            </a:r>
          </a:p>
          <a:p>
            <a:pPr lvl="1">
              <a:buClr>
                <a:srgbClr val="000000"/>
              </a:buClr>
            </a:pPr>
            <a:r>
              <a:rPr lang="en-US" dirty="0">
                <a:solidFill>
                  <a:srgbClr val="000000"/>
                </a:solidFill>
              </a:rPr>
              <a:t>Presented and scored through Facility Board process if Air Force funds are requested</a:t>
            </a:r>
          </a:p>
          <a:p>
            <a:pPr lvl="1">
              <a:buClr>
                <a:srgbClr val="000000"/>
              </a:buClr>
            </a:pPr>
            <a:r>
              <a:rPr lang="en-US" dirty="0">
                <a:solidFill>
                  <a:srgbClr val="000000"/>
                </a:solidFill>
              </a:rPr>
              <a:t>Presented and advocated through the Senior Mission Commander and specific Army Major Command to champion the individual projects</a:t>
            </a:r>
          </a:p>
          <a:p>
            <a:pPr lvl="1">
              <a:buClr>
                <a:srgbClr val="000000"/>
              </a:buClr>
            </a:pPr>
            <a:r>
              <a:rPr lang="en-US" dirty="0">
                <a:solidFill>
                  <a:srgbClr val="000000"/>
                </a:solidFill>
              </a:rPr>
              <a:t>Competitive Funding or Tenant Funded</a:t>
            </a:r>
          </a:p>
          <a:p>
            <a:pPr lvl="1">
              <a:buClr>
                <a:srgbClr val="000000"/>
              </a:buClr>
            </a:pPr>
            <a:r>
              <a:rPr lang="en-US" dirty="0">
                <a:solidFill>
                  <a:srgbClr val="000000"/>
                </a:solidFill>
              </a:rPr>
              <a:t>Accomplished by contracts through 633 CONS or The Army Corps of Engineers</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928" y="551656"/>
            <a:ext cx="952500" cy="9525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41277" y="657928"/>
            <a:ext cx="1120783" cy="948930"/>
          </a:xfrm>
          <a:prstGeom prst="rect">
            <a:avLst/>
          </a:prstGeom>
        </p:spPr>
      </p:pic>
    </p:spTree>
    <p:extLst>
      <p:ext uri="{BB962C8B-B14F-4D97-AF65-F5344CB8AC3E}">
        <p14:creationId xmlns:p14="http://schemas.microsoft.com/office/powerpoint/2010/main" val="1258609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rgbClr val="0C2D83"/>
                </a:solidFill>
              </a:rPr>
              <a:t>Programming </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r>
              <a:rPr lang="en-US" dirty="0"/>
              <a:t>Programming is the process of getting approval and money for a project.</a:t>
            </a:r>
          </a:p>
          <a:p>
            <a:r>
              <a:rPr lang="en-US" dirty="0"/>
              <a:t>If funded – Get approval &amp; begin execution right away.</a:t>
            </a:r>
          </a:p>
          <a:p>
            <a:r>
              <a:rPr lang="en-US" dirty="0"/>
              <a:t>If unfunded – Program &amp; consider for AF funding at </a:t>
            </a:r>
            <a:r>
              <a:rPr lang="en-US" u="sng" dirty="0"/>
              <a:t>Facility Board</a:t>
            </a:r>
            <a:r>
              <a:rPr lang="en-US" dirty="0"/>
              <a:t> (May &amp; Nov each year)</a:t>
            </a:r>
          </a:p>
          <a:p>
            <a:r>
              <a:rPr lang="en-US" dirty="0"/>
              <a:t>NEW SCORING MODEL – FY </a:t>
            </a:r>
            <a:r>
              <a:rPr lang="en-US" dirty="0" smtClean="0"/>
              <a:t>22-23</a:t>
            </a:r>
            <a:endParaRPr lang="en-US" dirty="0"/>
          </a:p>
          <a:p>
            <a:r>
              <a:rPr lang="en-US" dirty="0"/>
              <a:t>Projects submitted in FY 21 will be considered for funding in </a:t>
            </a:r>
            <a:r>
              <a:rPr lang="en-US" dirty="0">
                <a:solidFill>
                  <a:srgbClr val="FF0000"/>
                </a:solidFill>
              </a:rPr>
              <a:t>FY </a:t>
            </a:r>
            <a:r>
              <a:rPr lang="en-US" dirty="0" smtClean="0">
                <a:solidFill>
                  <a:srgbClr val="FF0000"/>
                </a:solidFill>
              </a:rPr>
              <a:t>26/25</a:t>
            </a:r>
            <a:endParaRPr lang="en-US" dirty="0">
              <a:solidFill>
                <a:srgbClr val="FF0000"/>
              </a:solidFill>
            </a:endParaRP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928" y="551656"/>
            <a:ext cx="952500" cy="9525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41277" y="657928"/>
            <a:ext cx="1120783" cy="948930"/>
          </a:xfrm>
          <a:prstGeom prst="rect">
            <a:avLst/>
          </a:prstGeom>
        </p:spPr>
      </p:pic>
      <p:graphicFrame>
        <p:nvGraphicFramePr>
          <p:cNvPr id="6" name="Diagram 5"/>
          <p:cNvGraphicFramePr/>
          <p:nvPr>
            <p:extLst>
              <p:ext uri="{D42A27DB-BD31-4B8C-83A1-F6EECF244321}">
                <p14:modId xmlns:p14="http://schemas.microsoft.com/office/powerpoint/2010/main" val="2150735042"/>
              </p:ext>
            </p:extLst>
          </p:nvPr>
        </p:nvGraphicFramePr>
        <p:xfrm>
          <a:off x="1414252" y="878220"/>
          <a:ext cx="9096202" cy="298450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7809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rgbClr val="0C2D83"/>
                </a:solidFill>
              </a:rPr>
              <a:t>Funding Competition </a:t>
            </a:r>
            <a:endParaRPr lang="en-US" dirty="0"/>
          </a:p>
        </p:txBody>
      </p:sp>
      <p:sp>
        <p:nvSpPr>
          <p:cNvPr id="3" name="Content Placeholder 2"/>
          <p:cNvSpPr>
            <a:spLocks noGrp="1"/>
          </p:cNvSpPr>
          <p:nvPr>
            <p:ph idx="1"/>
          </p:nvPr>
        </p:nvSpPr>
        <p:spPr/>
        <p:txBody>
          <a:bodyPr>
            <a:normAutofit fontScale="77500" lnSpcReduction="20000"/>
          </a:bodyPr>
          <a:lstStyle/>
          <a:p>
            <a:r>
              <a:rPr lang="en-US" dirty="0"/>
              <a:t>Funding comes from 3 sources:</a:t>
            </a:r>
          </a:p>
          <a:p>
            <a:pPr lvl="1"/>
            <a:r>
              <a:rPr lang="en-US" dirty="0"/>
              <a:t>Your Unit (aka Reimbursable)</a:t>
            </a:r>
          </a:p>
          <a:p>
            <a:pPr lvl="1"/>
            <a:r>
              <a:rPr lang="en-US" dirty="0"/>
              <a:t>Air Force Installation and Mission Support Center (AFIMSC)/ Air Force Civil Engineer Center (AFCEC)</a:t>
            </a:r>
          </a:p>
          <a:p>
            <a:pPr lvl="1"/>
            <a:r>
              <a:rPr lang="en-US" dirty="0"/>
              <a:t>Small Project Unfunded Requirements List (SPUR)</a:t>
            </a:r>
          </a:p>
          <a:p>
            <a:pPr lvl="1"/>
            <a:endParaRPr lang="en-US" dirty="0"/>
          </a:p>
          <a:p>
            <a:pPr lvl="1"/>
            <a:endParaRPr lang="en-US" dirty="0"/>
          </a:p>
          <a:p>
            <a:r>
              <a:rPr lang="en-US" dirty="0"/>
              <a:t>Competition for AFIMSC/AFCEC depends on project scores and priorities (e.g. IPL) established by the Facility Board. </a:t>
            </a:r>
          </a:p>
          <a:p>
            <a:pPr lvl="1"/>
            <a:r>
              <a:rPr lang="en-US" dirty="0"/>
              <a:t>Scores are based on Mission Dependency Index (MDI), Facility Condition Index (FCI), potential savings, etc.</a:t>
            </a:r>
          </a:p>
          <a:p>
            <a:pPr lvl="1"/>
            <a:r>
              <a:rPr lang="en-US" dirty="0"/>
              <a:t>Competition is AF-wide.</a:t>
            </a:r>
          </a:p>
          <a:p>
            <a:endParaRPr lang="en-US" dirty="0"/>
          </a:p>
          <a:p>
            <a:r>
              <a:rPr lang="en-US" dirty="0"/>
              <a:t>It is IMPERATIVE that your Command makes CES aware of its priority projects ASAP.</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928" y="551656"/>
            <a:ext cx="952500" cy="9525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41277" y="657928"/>
            <a:ext cx="1120783" cy="948930"/>
          </a:xfrm>
          <a:prstGeom prst="rect">
            <a:avLst/>
          </a:prstGeom>
        </p:spPr>
      </p:pic>
    </p:spTree>
    <p:extLst>
      <p:ext uri="{BB962C8B-B14F-4D97-AF65-F5344CB8AC3E}">
        <p14:creationId xmlns:p14="http://schemas.microsoft.com/office/powerpoint/2010/main" val="1603422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rgbClr val="0C2D83"/>
                </a:solidFill>
              </a:rPr>
              <a:t>Summary: Getting Projects Funded</a:t>
            </a:r>
            <a:endParaRPr lang="en-US" dirty="0"/>
          </a:p>
        </p:txBody>
      </p:sp>
      <p:sp>
        <p:nvSpPr>
          <p:cNvPr id="3" name="Content Placeholder 2"/>
          <p:cNvSpPr>
            <a:spLocks noGrp="1"/>
          </p:cNvSpPr>
          <p:nvPr>
            <p:ph idx="1"/>
          </p:nvPr>
        </p:nvSpPr>
        <p:spPr/>
        <p:txBody>
          <a:bodyPr>
            <a:normAutofit fontScale="85000" lnSpcReduction="20000"/>
          </a:bodyPr>
          <a:lstStyle/>
          <a:p>
            <a:r>
              <a:rPr lang="en-US" dirty="0"/>
              <a:t>If you have a valid requirement, SUBMIT A 332!</a:t>
            </a:r>
          </a:p>
          <a:p>
            <a:r>
              <a:rPr lang="en-US" dirty="0"/>
              <a:t>Do your Homework: Detailed description of </a:t>
            </a:r>
            <a:r>
              <a:rPr lang="en-US" u="sng" dirty="0" smtClean="0"/>
              <a:t>REQUIREMENT</a:t>
            </a:r>
            <a:endParaRPr lang="en-US" dirty="0"/>
          </a:p>
          <a:p>
            <a:pPr lvl="1"/>
            <a:r>
              <a:rPr lang="en-US" dirty="0"/>
              <a:t>Write-ups: Build the case for your project by including as many details as possible (e.g. codes, regulations, deficiencies, etc.) Have a solid justification.</a:t>
            </a:r>
          </a:p>
          <a:p>
            <a:pPr lvl="1"/>
            <a:r>
              <a:rPr lang="en-US" dirty="0"/>
              <a:t>Requirements concerning Fire/Safety </a:t>
            </a:r>
            <a:r>
              <a:rPr lang="en-US" u="sng" dirty="0"/>
              <a:t>MUST</a:t>
            </a:r>
            <a:r>
              <a:rPr lang="en-US" dirty="0"/>
              <a:t> be documented!</a:t>
            </a:r>
          </a:p>
          <a:p>
            <a:pPr lvl="1"/>
            <a:r>
              <a:rPr lang="en-US" dirty="0"/>
              <a:t>Review your 332s. Avoid submitting duplicate requirements.</a:t>
            </a:r>
          </a:p>
          <a:p>
            <a:pPr lvl="1"/>
            <a:endParaRPr lang="en-US" dirty="0"/>
          </a:p>
          <a:p>
            <a:pPr lvl="1"/>
            <a:endParaRPr lang="en-US" dirty="0"/>
          </a:p>
          <a:p>
            <a:r>
              <a:rPr lang="en-US" dirty="0" smtClean="0"/>
              <a:t>Project </a:t>
            </a:r>
            <a:r>
              <a:rPr lang="en-US" dirty="0"/>
              <a:t>status: </a:t>
            </a:r>
          </a:p>
          <a:p>
            <a:r>
              <a:rPr lang="en-US" dirty="0"/>
              <a:t>Engineering Project Management Element (CENM)</a:t>
            </a:r>
          </a:p>
          <a:p>
            <a:pPr lvl="1"/>
            <a:r>
              <a:rPr lang="en-US" dirty="0"/>
              <a:t>878-4597  Rob McRacken</a:t>
            </a:r>
          </a:p>
          <a:p>
            <a:r>
              <a:rPr lang="en-US" dirty="0"/>
              <a:t>Operations Engineering (CEOE)</a:t>
            </a:r>
          </a:p>
          <a:p>
            <a:pPr lvl="1"/>
            <a:r>
              <a:rPr lang="en-US" dirty="0"/>
              <a:t>878-3814 Keith Hodge</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928" y="551656"/>
            <a:ext cx="952500" cy="9525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41277" y="657928"/>
            <a:ext cx="1120783" cy="948930"/>
          </a:xfrm>
          <a:prstGeom prst="rect">
            <a:avLst/>
          </a:prstGeom>
        </p:spPr>
      </p:pic>
    </p:spTree>
    <p:extLst>
      <p:ext uri="{BB962C8B-B14F-4D97-AF65-F5344CB8AC3E}">
        <p14:creationId xmlns:p14="http://schemas.microsoft.com/office/powerpoint/2010/main" val="29011312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CC Final Template">
  <a:themeElements>
    <a:clrScheme name="1_ACC Final Template 14">
      <a:dk1>
        <a:srgbClr val="000000"/>
      </a:dk1>
      <a:lt1>
        <a:srgbClr val="FFFFFF"/>
      </a:lt1>
      <a:dk2>
        <a:srgbClr val="0C2D83"/>
      </a:dk2>
      <a:lt2>
        <a:srgbClr val="808080"/>
      </a:lt2>
      <a:accent1>
        <a:srgbClr val="C0C0C0"/>
      </a:accent1>
      <a:accent2>
        <a:srgbClr val="0066FF"/>
      </a:accent2>
      <a:accent3>
        <a:srgbClr val="FFFFFF"/>
      </a:accent3>
      <a:accent4>
        <a:srgbClr val="000000"/>
      </a:accent4>
      <a:accent5>
        <a:srgbClr val="DCDCDC"/>
      </a:accent5>
      <a:accent6>
        <a:srgbClr val="005CE7"/>
      </a:accent6>
      <a:hlink>
        <a:srgbClr val="0C2D83"/>
      </a:hlink>
      <a:folHlink>
        <a:srgbClr val="93AFF5"/>
      </a:folHlink>
    </a:clrScheme>
    <a:fontScheme name="1_ACC Final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none" w="med" len="med"/>
        </a:ln>
        <a:effectLst/>
      </a:spPr>
      <a:bodyPr vert="horz" wrap="square" lIns="91440" tIns="45720" rIns="91440" bIns="45720" numCol="1" anchor="ctr" anchorCtr="1"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1" u="none" strike="noStrike" cap="none" normalizeH="0" baseline="0" smtClean="0">
            <a:ln>
              <a:noFill/>
            </a:ln>
            <a:solidFill>
              <a:srgbClr val="0C2D83"/>
            </a:solidFill>
            <a:effectLst/>
            <a:latin typeface="Arial" charset="0"/>
          </a:defRPr>
        </a:defPPr>
      </a:lstStyle>
    </a:spDef>
    <a:lnDef>
      <a:spPr bwMode="auto">
        <a:xfrm>
          <a:off x="0" y="0"/>
          <a:ext cx="1" cy="1"/>
        </a:xfrm>
        <a:custGeom>
          <a:avLst/>
          <a:gdLst/>
          <a:ahLst/>
          <a:cxnLst/>
          <a:rect l="0" t="0" r="0" b="0"/>
          <a:pathLst/>
        </a:custGeom>
        <a:solidFill>
          <a:schemeClr val="accent1"/>
        </a:solidFill>
        <a:ln w="28575" cap="flat" cmpd="sng" algn="ctr">
          <a:solidFill>
            <a:schemeClr val="tx1"/>
          </a:solidFill>
          <a:prstDash val="solid"/>
          <a:round/>
          <a:headEnd type="none" w="med" len="med"/>
          <a:tailEnd type="none" w="med" len="med"/>
        </a:ln>
        <a:effectLst/>
      </a:spPr>
      <a:bodyPr vert="horz" wrap="square" lIns="91440" tIns="45720" rIns="91440" bIns="45720" numCol="1" anchor="ctr" anchorCtr="1"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1" u="none" strike="noStrike" cap="none" normalizeH="0" baseline="0" smtClean="0">
            <a:ln>
              <a:noFill/>
            </a:ln>
            <a:solidFill>
              <a:srgbClr val="0C2D83"/>
            </a:solidFill>
            <a:effectLst/>
            <a:latin typeface="Arial" charset="0"/>
          </a:defRPr>
        </a:defPPr>
      </a:lstStyle>
    </a:lnDef>
  </a:objectDefaults>
  <a:extraClrSchemeLst>
    <a:extraClrScheme>
      <a:clrScheme name="1_ACC Final 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ACC Final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ACC Final 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ACC Final 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ACC Final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ACC Final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ACC Final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ACC Final Template 8">
        <a:dk1>
          <a:srgbClr val="000000"/>
        </a:dk1>
        <a:lt1>
          <a:srgbClr val="FFFFFF"/>
        </a:lt1>
        <a:dk2>
          <a:srgbClr val="000000"/>
        </a:dk2>
        <a:lt2>
          <a:srgbClr val="FF3300"/>
        </a:lt2>
        <a:accent1>
          <a:srgbClr val="0000FF"/>
        </a:accent1>
        <a:accent2>
          <a:srgbClr val="33CC33"/>
        </a:accent2>
        <a:accent3>
          <a:srgbClr val="AAAAAA"/>
        </a:accent3>
        <a:accent4>
          <a:srgbClr val="DADADA"/>
        </a:accent4>
        <a:accent5>
          <a:srgbClr val="AAAAFF"/>
        </a:accent5>
        <a:accent6>
          <a:srgbClr val="2DB92D"/>
        </a:accent6>
        <a:hlink>
          <a:srgbClr val="EFEF11"/>
        </a:hlink>
        <a:folHlink>
          <a:srgbClr val="B2B2B2"/>
        </a:folHlink>
      </a:clrScheme>
      <a:clrMap bg1="dk2" tx1="lt1" bg2="dk1" tx2="lt2" accent1="accent1" accent2="accent2" accent3="accent3" accent4="accent4" accent5="accent5" accent6="accent6" hlink="hlink" folHlink="folHlink"/>
    </a:extraClrScheme>
    <a:extraClrScheme>
      <a:clrScheme name="1_ACC Final Template 9">
        <a:dk1>
          <a:srgbClr val="777777"/>
        </a:dk1>
        <a:lt1>
          <a:srgbClr val="FFFFFF"/>
        </a:lt1>
        <a:dk2>
          <a:srgbClr val="000000"/>
        </a:dk2>
        <a:lt2>
          <a:srgbClr val="FF3300"/>
        </a:lt2>
        <a:accent1>
          <a:srgbClr val="0000FF"/>
        </a:accent1>
        <a:accent2>
          <a:srgbClr val="33CC33"/>
        </a:accent2>
        <a:accent3>
          <a:srgbClr val="AAAAAA"/>
        </a:accent3>
        <a:accent4>
          <a:srgbClr val="DADADA"/>
        </a:accent4>
        <a:accent5>
          <a:srgbClr val="AAAAFF"/>
        </a:accent5>
        <a:accent6>
          <a:srgbClr val="2DB92D"/>
        </a:accent6>
        <a:hlink>
          <a:srgbClr val="FFFF66"/>
        </a:hlink>
        <a:folHlink>
          <a:srgbClr val="B2B2B2"/>
        </a:folHlink>
      </a:clrScheme>
      <a:clrMap bg1="dk2" tx1="lt1" bg2="dk1" tx2="lt2" accent1="accent1" accent2="accent2" accent3="accent3" accent4="accent4" accent5="accent5" accent6="accent6" hlink="hlink" folHlink="folHlink"/>
    </a:extraClrScheme>
    <a:extraClrScheme>
      <a:clrScheme name="1_ACC Final Template 10">
        <a:dk1>
          <a:srgbClr val="000000"/>
        </a:dk1>
        <a:lt1>
          <a:srgbClr val="FFFFFF"/>
        </a:lt1>
        <a:dk2>
          <a:srgbClr val="000099"/>
        </a:dk2>
        <a:lt2>
          <a:srgbClr val="FFFF00"/>
        </a:lt2>
        <a:accent1>
          <a:srgbClr val="0000FF"/>
        </a:accent1>
        <a:accent2>
          <a:srgbClr val="FF0000"/>
        </a:accent2>
        <a:accent3>
          <a:srgbClr val="AAAACA"/>
        </a:accent3>
        <a:accent4>
          <a:srgbClr val="DADADA"/>
        </a:accent4>
        <a:accent5>
          <a:srgbClr val="AAAAFF"/>
        </a:accent5>
        <a:accent6>
          <a:srgbClr val="E70000"/>
        </a:accent6>
        <a:hlink>
          <a:srgbClr val="008000"/>
        </a:hlink>
        <a:folHlink>
          <a:srgbClr val="B2B2B2"/>
        </a:folHlink>
      </a:clrScheme>
      <a:clrMap bg1="dk2" tx1="lt1" bg2="dk1" tx2="lt2" accent1="accent1" accent2="accent2" accent3="accent3" accent4="accent4" accent5="accent5" accent6="accent6" hlink="hlink" folHlink="folHlink"/>
    </a:extraClrScheme>
    <a:extraClrScheme>
      <a:clrScheme name="1_ACC Final Template 11">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009900"/>
        </a:hlink>
        <a:folHlink>
          <a:srgbClr val="009900"/>
        </a:folHlink>
      </a:clrScheme>
      <a:clrMap bg1="lt1" tx1="dk1" bg2="lt2" tx2="dk2" accent1="accent1" accent2="accent2" accent3="accent3" accent4="accent4" accent5="accent5" accent6="accent6" hlink="hlink" folHlink="folHlink"/>
    </a:extraClrScheme>
    <a:extraClrScheme>
      <a:clrScheme name="1_ACC Final Template 12">
        <a:dk1>
          <a:srgbClr val="000000"/>
        </a:dk1>
        <a:lt1>
          <a:srgbClr val="FFFFFF"/>
        </a:lt1>
        <a:dk2>
          <a:srgbClr val="0C2D83"/>
        </a:dk2>
        <a:lt2>
          <a:srgbClr val="808080"/>
        </a:lt2>
        <a:accent1>
          <a:srgbClr val="C0C0C0"/>
        </a:accent1>
        <a:accent2>
          <a:srgbClr val="0066FF"/>
        </a:accent2>
        <a:accent3>
          <a:srgbClr val="FFFFFF"/>
        </a:accent3>
        <a:accent4>
          <a:srgbClr val="000000"/>
        </a:accent4>
        <a:accent5>
          <a:srgbClr val="DCDCDC"/>
        </a:accent5>
        <a:accent6>
          <a:srgbClr val="005CE7"/>
        </a:accent6>
        <a:hlink>
          <a:srgbClr val="009900"/>
        </a:hlink>
        <a:folHlink>
          <a:srgbClr val="009900"/>
        </a:folHlink>
      </a:clrScheme>
      <a:clrMap bg1="lt1" tx1="dk1" bg2="lt2" tx2="dk2" accent1="accent1" accent2="accent2" accent3="accent3" accent4="accent4" accent5="accent5" accent6="accent6" hlink="hlink" folHlink="folHlink"/>
    </a:extraClrScheme>
    <a:extraClrScheme>
      <a:clrScheme name="1_ACC Final Template 13">
        <a:dk1>
          <a:srgbClr val="000000"/>
        </a:dk1>
        <a:lt1>
          <a:srgbClr val="FFFFFF"/>
        </a:lt1>
        <a:dk2>
          <a:srgbClr val="0C2D83"/>
        </a:dk2>
        <a:lt2>
          <a:srgbClr val="808080"/>
        </a:lt2>
        <a:accent1>
          <a:srgbClr val="C0C0C0"/>
        </a:accent1>
        <a:accent2>
          <a:srgbClr val="0066FF"/>
        </a:accent2>
        <a:accent3>
          <a:srgbClr val="FFFFFF"/>
        </a:accent3>
        <a:accent4>
          <a:srgbClr val="000000"/>
        </a:accent4>
        <a:accent5>
          <a:srgbClr val="DCDCDC"/>
        </a:accent5>
        <a:accent6>
          <a:srgbClr val="005CE7"/>
        </a:accent6>
        <a:hlink>
          <a:srgbClr val="0C2D83"/>
        </a:hlink>
        <a:folHlink>
          <a:srgbClr val="009900"/>
        </a:folHlink>
      </a:clrScheme>
      <a:clrMap bg1="lt1" tx1="dk1" bg2="lt2" tx2="dk2" accent1="accent1" accent2="accent2" accent3="accent3" accent4="accent4" accent5="accent5" accent6="accent6" hlink="hlink" folHlink="folHlink"/>
    </a:extraClrScheme>
    <a:extraClrScheme>
      <a:clrScheme name="1_ACC Final Template 14">
        <a:dk1>
          <a:srgbClr val="000000"/>
        </a:dk1>
        <a:lt1>
          <a:srgbClr val="FFFFFF"/>
        </a:lt1>
        <a:dk2>
          <a:srgbClr val="0C2D83"/>
        </a:dk2>
        <a:lt2>
          <a:srgbClr val="808080"/>
        </a:lt2>
        <a:accent1>
          <a:srgbClr val="C0C0C0"/>
        </a:accent1>
        <a:accent2>
          <a:srgbClr val="0066FF"/>
        </a:accent2>
        <a:accent3>
          <a:srgbClr val="FFFFFF"/>
        </a:accent3>
        <a:accent4>
          <a:srgbClr val="000000"/>
        </a:accent4>
        <a:accent5>
          <a:srgbClr val="DCDCDC"/>
        </a:accent5>
        <a:accent6>
          <a:srgbClr val="005CE7"/>
        </a:accent6>
        <a:hlink>
          <a:srgbClr val="0C2D83"/>
        </a:hlink>
        <a:folHlink>
          <a:srgbClr val="93AFF5"/>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730</Words>
  <Application>Microsoft Office PowerPoint</Application>
  <PresentationFormat>Widescreen</PresentationFormat>
  <Paragraphs>91</Paragraphs>
  <Slides>9</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Calibri Light</vt:lpstr>
      <vt:lpstr>Office Theme</vt:lpstr>
      <vt:lpstr>1_ACC Final Template</vt:lpstr>
      <vt:lpstr>MODULE 5 Engineering Flight  (Reference manual info)</vt:lpstr>
      <vt:lpstr>Engineering Flight</vt:lpstr>
      <vt:lpstr>Planning and Programming </vt:lpstr>
      <vt:lpstr>Execution </vt:lpstr>
      <vt:lpstr>Engineering Project Contract  Avenues </vt:lpstr>
      <vt:lpstr>Work Request Categories</vt:lpstr>
      <vt:lpstr>Programming </vt:lpstr>
      <vt:lpstr>Funding Competition </vt:lpstr>
      <vt:lpstr>Summary: Getting Projects Funded</vt:lpstr>
    </vt:vector>
  </TitlesOfParts>
  <Company>US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HEADER</dc:title>
  <dc:creator>Quinlan, Danielle Ms CIV USAF</dc:creator>
  <cp:lastModifiedBy>Quinlan, Danielle Ms CIV USAF</cp:lastModifiedBy>
  <cp:revision>20</cp:revision>
  <dcterms:created xsi:type="dcterms:W3CDTF">2021-10-13T17:37:48Z</dcterms:created>
  <dcterms:modified xsi:type="dcterms:W3CDTF">2022-05-11T14:47:31Z</dcterms:modified>
</cp:coreProperties>
</file>